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317" r:id="rId3"/>
    <p:sldId id="333" r:id="rId4"/>
    <p:sldId id="334" r:id="rId5"/>
    <p:sldId id="331" r:id="rId6"/>
    <p:sldId id="330" r:id="rId7"/>
    <p:sldId id="329" r:id="rId8"/>
    <p:sldId id="323" r:id="rId9"/>
    <p:sldId id="324" r:id="rId10"/>
    <p:sldId id="268" r:id="rId11"/>
    <p:sldId id="299" r:id="rId12"/>
    <p:sldId id="301" r:id="rId13"/>
  </p:sldIdLst>
  <p:sldSz cx="9144000" cy="6858000" type="screen4x3"/>
  <p:notesSz cx="6985000" cy="92837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5696"/>
    <a:srgbClr val="005392"/>
    <a:srgbClr val="3C94E4"/>
    <a:srgbClr val="0065B0"/>
    <a:srgbClr val="FB513F"/>
    <a:srgbClr val="6666FF"/>
    <a:srgbClr val="C14C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15" autoAdjust="0"/>
    <p:restoredTop sz="86408" autoAdjust="0"/>
  </p:normalViewPr>
  <p:slideViewPr>
    <p:cSldViewPr>
      <p:cViewPr varScale="1">
        <p:scale>
          <a:sx n="80" d="100"/>
          <a:sy n="80" d="100"/>
        </p:scale>
        <p:origin x="-8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mvyshinskiy\&#1052;&#1086;&#1080;%20&#1076;&#1086;&#1082;&#1091;&#1084;&#1077;&#1085;&#1090;&#1099;\&#1056;&#1072;&#1073;&#1086;&#1095;&#1072;&#1103;\&#1057;&#1077;&#1084;&#1080;&#1085;&#1072;&#1088;\&#1044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mvyshinskiy\&#1052;&#1086;&#1080;%20&#1076;&#1086;&#1082;&#1091;&#1084;&#1077;&#1085;&#1090;&#1099;\&#1056;&#1072;&#1073;&#1086;&#1095;&#1072;&#1103;\&#1057;&#1077;&#1084;&#1080;&#1085;&#1072;&#1088;\&#1044;&#1080;&#1072;&#1075;&#1088;&#1072;&#1084;&#1084;&#1099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mvyshinskiy\&#1052;&#1086;&#1080;%20&#1076;&#1086;&#1082;&#1091;&#1084;&#1077;&#1085;&#1090;&#1099;\&#1056;&#1072;&#1073;&#1086;&#1095;&#1072;&#1103;\&#1057;&#1077;&#1084;&#1080;&#1085;&#1072;&#1088;\&#1044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783680229517186"/>
          <c:y val="2.9384121295988823E-2"/>
          <c:w val="0.84774548469279676"/>
          <c:h val="0.81020534274982969"/>
        </c:manualLayout>
      </c:layout>
      <c:lineChart>
        <c:grouping val="standard"/>
        <c:ser>
          <c:idx val="3"/>
          <c:order val="3"/>
          <c:tx>
            <c:strRef>
              <c:f>ПП!$A$5</c:f>
              <c:strCache>
                <c:ptCount val="1"/>
                <c:pt idx="0">
                  <c:v>2016 оптимистический сценарий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ПП!$B$4:$M$4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ПП!$B$5:$M$5</c:f>
              <c:numCache>
                <c:formatCode>General</c:formatCode>
                <c:ptCount val="12"/>
                <c:pt idx="0">
                  <c:v>89250</c:v>
                </c:pt>
                <c:pt idx="1">
                  <c:v>90250</c:v>
                </c:pt>
                <c:pt idx="2">
                  <c:v>90500</c:v>
                </c:pt>
                <c:pt idx="3">
                  <c:v>93000</c:v>
                </c:pt>
                <c:pt idx="4">
                  <c:v>93500</c:v>
                </c:pt>
                <c:pt idx="5">
                  <c:v>95000</c:v>
                </c:pt>
                <c:pt idx="6">
                  <c:v>97000</c:v>
                </c:pt>
                <c:pt idx="7">
                  <c:v>99000</c:v>
                </c:pt>
                <c:pt idx="8">
                  <c:v>99750</c:v>
                </c:pt>
                <c:pt idx="9">
                  <c:v>99000</c:v>
                </c:pt>
                <c:pt idx="10">
                  <c:v>98500</c:v>
                </c:pt>
                <c:pt idx="11">
                  <c:v>98750</c:v>
                </c:pt>
              </c:numCache>
            </c:numRef>
          </c:val>
        </c:ser>
        <c:ser>
          <c:idx val="4"/>
          <c:order val="4"/>
          <c:tx>
            <c:strRef>
              <c:f>ПП!$A$7</c:f>
              <c:strCache>
                <c:ptCount val="1"/>
                <c:pt idx="0">
                  <c:v>2015</c:v>
                </c:pt>
              </c:strCache>
            </c:strRef>
          </c:tx>
          <c:spPr>
            <a:ln w="44450">
              <a:solidFill>
                <a:srgbClr val="0070C0"/>
              </a:solidFill>
              <a:prstDash val="lgDash"/>
            </a:ln>
          </c:spPr>
          <c:marker>
            <c:symbol val="none"/>
          </c:marker>
          <c:cat>
            <c:strRef>
              <c:f>ПП!$B$4:$M$4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ПП!$B$7:$M$7</c:f>
              <c:numCache>
                <c:formatCode>General</c:formatCode>
                <c:ptCount val="12"/>
                <c:pt idx="0">
                  <c:v>77500</c:v>
                </c:pt>
                <c:pt idx="1">
                  <c:v>77500</c:v>
                </c:pt>
                <c:pt idx="2">
                  <c:v>79500</c:v>
                </c:pt>
                <c:pt idx="3">
                  <c:v>80750</c:v>
                </c:pt>
                <c:pt idx="4">
                  <c:v>80750</c:v>
                </c:pt>
                <c:pt idx="5">
                  <c:v>81750</c:v>
                </c:pt>
                <c:pt idx="6">
                  <c:v>85750</c:v>
                </c:pt>
                <c:pt idx="7">
                  <c:v>89750</c:v>
                </c:pt>
                <c:pt idx="8">
                  <c:v>90250</c:v>
                </c:pt>
                <c:pt idx="9">
                  <c:v>89000</c:v>
                </c:pt>
                <c:pt idx="10">
                  <c:v>89250</c:v>
                </c:pt>
                <c:pt idx="11">
                  <c:v>89250</c:v>
                </c:pt>
              </c:numCache>
            </c:numRef>
          </c:val>
        </c:ser>
        <c:ser>
          <c:idx val="5"/>
          <c:order val="5"/>
          <c:tx>
            <c:strRef>
              <c:f>ПП!$A$6</c:f>
              <c:strCache>
                <c:ptCount val="1"/>
                <c:pt idx="0">
                  <c:v>2016 пессимисический сценарий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ПП!$B$6:$M$6</c:f>
              <c:numCache>
                <c:formatCode>General</c:formatCode>
                <c:ptCount val="12"/>
                <c:pt idx="0">
                  <c:v>89250</c:v>
                </c:pt>
                <c:pt idx="1">
                  <c:v>91000</c:v>
                </c:pt>
                <c:pt idx="2">
                  <c:v>92000</c:v>
                </c:pt>
                <c:pt idx="3">
                  <c:v>94000</c:v>
                </c:pt>
                <c:pt idx="4">
                  <c:v>95500</c:v>
                </c:pt>
                <c:pt idx="5">
                  <c:v>96500</c:v>
                </c:pt>
                <c:pt idx="6">
                  <c:v>98500</c:v>
                </c:pt>
                <c:pt idx="7">
                  <c:v>99750</c:v>
                </c:pt>
                <c:pt idx="8">
                  <c:v>100000</c:v>
                </c:pt>
                <c:pt idx="9">
                  <c:v>100000</c:v>
                </c:pt>
                <c:pt idx="10">
                  <c:v>98500</c:v>
                </c:pt>
                <c:pt idx="11">
                  <c:v>99500</c:v>
                </c:pt>
              </c:numCache>
            </c:numRef>
          </c:val>
        </c:ser>
        <c:ser>
          <c:idx val="0"/>
          <c:order val="0"/>
          <c:tx>
            <c:strRef>
              <c:f>ПП!$A$5</c:f>
              <c:strCache>
                <c:ptCount val="1"/>
                <c:pt idx="0">
                  <c:v>2016 оптимистический сценарий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ПП!$B$4:$M$4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ПП!$B$5:$M$5</c:f>
              <c:numCache>
                <c:formatCode>General</c:formatCode>
                <c:ptCount val="12"/>
                <c:pt idx="0">
                  <c:v>89250</c:v>
                </c:pt>
                <c:pt idx="1">
                  <c:v>90250</c:v>
                </c:pt>
                <c:pt idx="2">
                  <c:v>90500</c:v>
                </c:pt>
                <c:pt idx="3">
                  <c:v>93000</c:v>
                </c:pt>
                <c:pt idx="4">
                  <c:v>93500</c:v>
                </c:pt>
                <c:pt idx="5">
                  <c:v>95000</c:v>
                </c:pt>
                <c:pt idx="6">
                  <c:v>97000</c:v>
                </c:pt>
                <c:pt idx="7">
                  <c:v>99000</c:v>
                </c:pt>
                <c:pt idx="8">
                  <c:v>99750</c:v>
                </c:pt>
                <c:pt idx="9">
                  <c:v>99000</c:v>
                </c:pt>
                <c:pt idx="10">
                  <c:v>98500</c:v>
                </c:pt>
                <c:pt idx="11">
                  <c:v>98750</c:v>
                </c:pt>
              </c:numCache>
            </c:numRef>
          </c:val>
        </c:ser>
        <c:ser>
          <c:idx val="1"/>
          <c:order val="1"/>
          <c:tx>
            <c:strRef>
              <c:f>ПП!$A$7</c:f>
              <c:strCache>
                <c:ptCount val="1"/>
                <c:pt idx="0">
                  <c:v>2015</c:v>
                </c:pt>
              </c:strCache>
            </c:strRef>
          </c:tx>
          <c:spPr>
            <a:ln w="44450">
              <a:solidFill>
                <a:srgbClr val="0070C0"/>
              </a:solidFill>
              <a:prstDash val="lgDash"/>
            </a:ln>
          </c:spPr>
          <c:marker>
            <c:symbol val="none"/>
          </c:marker>
          <c:cat>
            <c:strRef>
              <c:f>ПП!$B$4:$M$4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ПП!$B$7:$M$7</c:f>
              <c:numCache>
                <c:formatCode>General</c:formatCode>
                <c:ptCount val="12"/>
                <c:pt idx="0">
                  <c:v>77500</c:v>
                </c:pt>
                <c:pt idx="1">
                  <c:v>77500</c:v>
                </c:pt>
                <c:pt idx="2">
                  <c:v>79500</c:v>
                </c:pt>
                <c:pt idx="3">
                  <c:v>80750</c:v>
                </c:pt>
                <c:pt idx="4">
                  <c:v>80750</c:v>
                </c:pt>
                <c:pt idx="5">
                  <c:v>81750</c:v>
                </c:pt>
                <c:pt idx="6">
                  <c:v>85750</c:v>
                </c:pt>
                <c:pt idx="7">
                  <c:v>89750</c:v>
                </c:pt>
                <c:pt idx="8">
                  <c:v>90250</c:v>
                </c:pt>
                <c:pt idx="9">
                  <c:v>89000</c:v>
                </c:pt>
                <c:pt idx="10">
                  <c:v>89250</c:v>
                </c:pt>
                <c:pt idx="11">
                  <c:v>89250</c:v>
                </c:pt>
              </c:numCache>
            </c:numRef>
          </c:val>
        </c:ser>
        <c:ser>
          <c:idx val="2"/>
          <c:order val="2"/>
          <c:tx>
            <c:strRef>
              <c:f>ПП!$A$6</c:f>
              <c:strCache>
                <c:ptCount val="1"/>
                <c:pt idx="0">
                  <c:v>2016 пессимисический сценарий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ПП!$B$6:$M$6</c:f>
              <c:numCache>
                <c:formatCode>General</c:formatCode>
                <c:ptCount val="12"/>
                <c:pt idx="0">
                  <c:v>89250</c:v>
                </c:pt>
                <c:pt idx="1">
                  <c:v>91000</c:v>
                </c:pt>
                <c:pt idx="2">
                  <c:v>92000</c:v>
                </c:pt>
                <c:pt idx="3">
                  <c:v>94000</c:v>
                </c:pt>
                <c:pt idx="4">
                  <c:v>95500</c:v>
                </c:pt>
                <c:pt idx="5">
                  <c:v>96500</c:v>
                </c:pt>
                <c:pt idx="6">
                  <c:v>98500</c:v>
                </c:pt>
                <c:pt idx="7">
                  <c:v>99750</c:v>
                </c:pt>
                <c:pt idx="8">
                  <c:v>100000</c:v>
                </c:pt>
                <c:pt idx="9">
                  <c:v>100000</c:v>
                </c:pt>
                <c:pt idx="10">
                  <c:v>98500</c:v>
                </c:pt>
                <c:pt idx="11">
                  <c:v>99500</c:v>
                </c:pt>
              </c:numCache>
            </c:numRef>
          </c:val>
        </c:ser>
        <c:marker val="1"/>
        <c:axId val="43430272"/>
        <c:axId val="43431808"/>
      </c:lineChart>
      <c:catAx>
        <c:axId val="434302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43431808"/>
        <c:crosses val="autoZero"/>
        <c:auto val="1"/>
        <c:lblAlgn val="ctr"/>
        <c:lblOffset val="100"/>
      </c:catAx>
      <c:valAx>
        <c:axId val="43431808"/>
        <c:scaling>
          <c:orientation val="minMax"/>
          <c:max val="105000"/>
          <c:min val="75000"/>
        </c:scaling>
        <c:axPos val="l"/>
        <c:majorGridlines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 sz="1200" b="1" i="1" strike="noStrike">
                    <a:solidFill>
                      <a:srgbClr val="000000"/>
                    </a:solidFill>
                    <a:latin typeface="Arial"/>
                    <a:cs typeface="Arial"/>
                  </a:rPr>
                  <a:t>рублей за тонну с учетом НДС, </a:t>
                </a:r>
                <a:r>
                  <a:rPr lang="en-US" sz="1200" b="1" i="1" strike="noStrike">
                    <a:solidFill>
                      <a:srgbClr val="000000"/>
                    </a:solidFill>
                    <a:latin typeface="Arial"/>
                    <a:cs typeface="Arial"/>
                  </a:rPr>
                  <a:t>EXW </a:t>
                </a:r>
                <a:r>
                  <a:rPr lang="ru-RU" sz="1200" b="1" i="1" strike="noStrike">
                    <a:solidFill>
                      <a:srgbClr val="000000"/>
                    </a:solidFill>
                    <a:latin typeface="Arial"/>
                    <a:cs typeface="Arial"/>
                  </a:rPr>
                  <a:t>ЦФО</a:t>
                </a:r>
              </a:p>
            </c:rich>
          </c:tx>
          <c:layout>
            <c:manualLayout>
              <c:xMode val="edge"/>
              <c:yMode val="edge"/>
              <c:x val="1.1827956989247325E-2"/>
              <c:y val="6.549104126211891E-2"/>
            </c:manualLayout>
          </c:layout>
        </c:title>
        <c:numFmt formatCode="#,##0" sourceLinked="0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43430272"/>
        <c:crosses val="autoZero"/>
        <c:crossBetween val="between"/>
      </c:valAx>
    </c:plotArea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630412590416114"/>
          <c:y val="4.2232016402621919E-2"/>
          <c:w val="0.82193920921175179"/>
          <c:h val="0.82566407737046965"/>
        </c:manualLayout>
      </c:layout>
      <c:lineChart>
        <c:grouping val="standard"/>
        <c:ser>
          <c:idx val="0"/>
          <c:order val="0"/>
          <c:tx>
            <c:strRef>
              <c:f>ПНД!$A$5</c:f>
              <c:strCache>
                <c:ptCount val="1"/>
                <c:pt idx="0">
                  <c:v>2016 оптимистический сценарий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ПНД!$B$4:$M$4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ПНД!$B$5:$M$5</c:f>
              <c:numCache>
                <c:formatCode>General</c:formatCode>
                <c:ptCount val="12"/>
                <c:pt idx="0">
                  <c:v>109500.5</c:v>
                </c:pt>
                <c:pt idx="1">
                  <c:v>110563</c:v>
                </c:pt>
                <c:pt idx="2">
                  <c:v>111500</c:v>
                </c:pt>
                <c:pt idx="3">
                  <c:v>115313</c:v>
                </c:pt>
                <c:pt idx="4">
                  <c:v>117000</c:v>
                </c:pt>
                <c:pt idx="5">
                  <c:v>117000</c:v>
                </c:pt>
                <c:pt idx="6">
                  <c:v>120500</c:v>
                </c:pt>
                <c:pt idx="7">
                  <c:v>124000</c:v>
                </c:pt>
                <c:pt idx="8">
                  <c:v>132500</c:v>
                </c:pt>
                <c:pt idx="9">
                  <c:v>125500</c:v>
                </c:pt>
                <c:pt idx="10">
                  <c:v>123500</c:v>
                </c:pt>
                <c:pt idx="11">
                  <c:v>120500</c:v>
                </c:pt>
              </c:numCache>
            </c:numRef>
          </c:val>
        </c:ser>
        <c:ser>
          <c:idx val="1"/>
          <c:order val="1"/>
          <c:tx>
            <c:strRef>
              <c:f>ПНД!$A$6</c:f>
              <c:strCache>
                <c:ptCount val="1"/>
                <c:pt idx="0">
                  <c:v>2016 пессимисический сценарий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ПНД!$B$4:$M$4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ПНД!$B$6:$M$6</c:f>
              <c:numCache>
                <c:formatCode>General</c:formatCode>
                <c:ptCount val="12"/>
                <c:pt idx="0">
                  <c:v>109500</c:v>
                </c:pt>
                <c:pt idx="1">
                  <c:v>112000</c:v>
                </c:pt>
                <c:pt idx="2">
                  <c:v>118000</c:v>
                </c:pt>
                <c:pt idx="3">
                  <c:v>122000</c:v>
                </c:pt>
                <c:pt idx="4">
                  <c:v>122000</c:v>
                </c:pt>
                <c:pt idx="5">
                  <c:v>122500</c:v>
                </c:pt>
                <c:pt idx="6">
                  <c:v>127000</c:v>
                </c:pt>
                <c:pt idx="7">
                  <c:v>132000</c:v>
                </c:pt>
                <c:pt idx="8">
                  <c:v>135000</c:v>
                </c:pt>
                <c:pt idx="9">
                  <c:v>128000</c:v>
                </c:pt>
                <c:pt idx="10">
                  <c:v>124000</c:v>
                </c:pt>
                <c:pt idx="11">
                  <c:v>123000</c:v>
                </c:pt>
              </c:numCache>
            </c:numRef>
          </c:val>
        </c:ser>
        <c:ser>
          <c:idx val="2"/>
          <c:order val="2"/>
          <c:tx>
            <c:strRef>
              <c:f>ПНД!$A$7</c:f>
              <c:strCache>
                <c:ptCount val="1"/>
                <c:pt idx="0">
                  <c:v>2015</c:v>
                </c:pt>
              </c:strCache>
            </c:strRef>
          </c:tx>
          <c:spPr>
            <a:ln w="44450">
              <a:solidFill>
                <a:srgbClr val="0070C0"/>
              </a:solidFill>
              <a:prstDash val="lgDash"/>
            </a:ln>
          </c:spPr>
          <c:marker>
            <c:symbol val="none"/>
          </c:marker>
          <c:cat>
            <c:strRef>
              <c:f>ПНД!$B$4:$M$4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ПНД!$B$7:$M$7</c:f>
              <c:numCache>
                <c:formatCode>General</c:formatCode>
                <c:ptCount val="12"/>
                <c:pt idx="0">
                  <c:v>87833</c:v>
                </c:pt>
                <c:pt idx="1">
                  <c:v>86250</c:v>
                </c:pt>
                <c:pt idx="2">
                  <c:v>88060</c:v>
                </c:pt>
                <c:pt idx="3">
                  <c:v>90500</c:v>
                </c:pt>
                <c:pt idx="4">
                  <c:v>88783</c:v>
                </c:pt>
                <c:pt idx="5">
                  <c:v>102666</c:v>
                </c:pt>
                <c:pt idx="6">
                  <c:v>111666.66666666667</c:v>
                </c:pt>
                <c:pt idx="7">
                  <c:v>112333</c:v>
                </c:pt>
                <c:pt idx="8">
                  <c:v>131250</c:v>
                </c:pt>
                <c:pt idx="9">
                  <c:v>117000</c:v>
                </c:pt>
                <c:pt idx="10">
                  <c:v>110843.75</c:v>
                </c:pt>
                <c:pt idx="11">
                  <c:v>109500</c:v>
                </c:pt>
              </c:numCache>
            </c:numRef>
          </c:val>
        </c:ser>
        <c:marker val="1"/>
        <c:axId val="45564288"/>
        <c:axId val="45565824"/>
      </c:lineChart>
      <c:catAx>
        <c:axId val="4556428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45565824"/>
        <c:crosses val="autoZero"/>
        <c:auto val="1"/>
        <c:lblAlgn val="ctr"/>
        <c:lblOffset val="100"/>
      </c:catAx>
      <c:valAx>
        <c:axId val="45565824"/>
        <c:scaling>
          <c:orientation val="minMax"/>
          <c:max val="145000"/>
          <c:min val="85000"/>
        </c:scaling>
        <c:axPos val="l"/>
        <c:majorGridlines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 sz="1200" b="1" i="1" strike="noStrike" dirty="0">
                    <a:solidFill>
                      <a:srgbClr val="000000"/>
                    </a:solidFill>
                    <a:latin typeface="Arial"/>
                    <a:cs typeface="Arial"/>
                  </a:rPr>
                  <a:t>рублей за тонну с учетом НДС, </a:t>
                </a:r>
                <a:r>
                  <a:rPr lang="en-US" sz="1200" b="1" i="1" strike="noStrike" dirty="0">
                    <a:solidFill>
                      <a:srgbClr val="000000"/>
                    </a:solidFill>
                    <a:latin typeface="Arial"/>
                    <a:cs typeface="Arial"/>
                  </a:rPr>
                  <a:t>EXW </a:t>
                </a:r>
                <a:r>
                  <a:rPr lang="ru-RU" sz="1200" b="1" i="1" strike="noStrike" dirty="0">
                    <a:solidFill>
                      <a:srgbClr val="000000"/>
                    </a:solidFill>
                    <a:latin typeface="Arial"/>
                    <a:cs typeface="Arial"/>
                  </a:rPr>
                  <a:t>ЦФО</a:t>
                </a:r>
              </a:p>
            </c:rich>
          </c:tx>
          <c:layout>
            <c:manualLayout>
              <c:xMode val="edge"/>
              <c:yMode val="edge"/>
              <c:x val="1.1827956989247311E-2"/>
              <c:y val="6.5491041262118702E-2"/>
            </c:manualLayout>
          </c:layout>
        </c:title>
        <c:numFmt formatCode="#,##0" sourceLinked="0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455642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865622705544805"/>
          <c:y val="3.7003168952572905E-2"/>
          <c:w val="0.85921493846683261"/>
          <c:h val="0.84852099522862978"/>
        </c:manualLayout>
      </c:layout>
      <c:lineChart>
        <c:grouping val="standard"/>
        <c:ser>
          <c:idx val="0"/>
          <c:order val="0"/>
          <c:tx>
            <c:strRef>
              <c:f>ПВД!$A$5</c:f>
              <c:strCache>
                <c:ptCount val="1"/>
                <c:pt idx="0">
                  <c:v>2016 оптимистический сценарий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ПВД!$B$4:$M$4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ПВД!$B$5:$M$5</c:f>
              <c:numCache>
                <c:formatCode>General</c:formatCode>
                <c:ptCount val="12"/>
                <c:pt idx="0">
                  <c:v>101000</c:v>
                </c:pt>
                <c:pt idx="1">
                  <c:v>101500</c:v>
                </c:pt>
                <c:pt idx="2">
                  <c:v>103700</c:v>
                </c:pt>
                <c:pt idx="3">
                  <c:v>105500</c:v>
                </c:pt>
                <c:pt idx="4">
                  <c:v>106000</c:v>
                </c:pt>
                <c:pt idx="5">
                  <c:v>106000</c:v>
                </c:pt>
                <c:pt idx="6">
                  <c:v>108000</c:v>
                </c:pt>
                <c:pt idx="7">
                  <c:v>112000</c:v>
                </c:pt>
                <c:pt idx="8">
                  <c:v>114000</c:v>
                </c:pt>
                <c:pt idx="9">
                  <c:v>112000</c:v>
                </c:pt>
                <c:pt idx="10">
                  <c:v>110500</c:v>
                </c:pt>
                <c:pt idx="11">
                  <c:v>110000</c:v>
                </c:pt>
              </c:numCache>
            </c:numRef>
          </c:val>
        </c:ser>
        <c:ser>
          <c:idx val="1"/>
          <c:order val="1"/>
          <c:tx>
            <c:strRef>
              <c:f>ПВД!$A$6</c:f>
              <c:strCache>
                <c:ptCount val="1"/>
                <c:pt idx="0">
                  <c:v>2016 пессимисический сценарий</c:v>
                </c:pt>
              </c:strCache>
            </c:strRef>
          </c:tx>
          <c:spPr>
            <a:ln w="4445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ПВД!$B$4:$M$4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ПВД!$B$6:$M$6</c:f>
              <c:numCache>
                <c:formatCode>General</c:formatCode>
                <c:ptCount val="12"/>
                <c:pt idx="0">
                  <c:v>101000</c:v>
                </c:pt>
                <c:pt idx="1">
                  <c:v>102500</c:v>
                </c:pt>
                <c:pt idx="2">
                  <c:v>106000</c:v>
                </c:pt>
                <c:pt idx="3">
                  <c:v>111687</c:v>
                </c:pt>
                <c:pt idx="4">
                  <c:v>111828</c:v>
                </c:pt>
                <c:pt idx="5">
                  <c:v>111750</c:v>
                </c:pt>
                <c:pt idx="6">
                  <c:v>114750</c:v>
                </c:pt>
                <c:pt idx="7">
                  <c:v>117533</c:v>
                </c:pt>
                <c:pt idx="8">
                  <c:v>118775</c:v>
                </c:pt>
                <c:pt idx="9">
                  <c:v>118987</c:v>
                </c:pt>
                <c:pt idx="10">
                  <c:v>117000</c:v>
                </c:pt>
                <c:pt idx="11">
                  <c:v>117000</c:v>
                </c:pt>
              </c:numCache>
            </c:numRef>
          </c:val>
        </c:ser>
        <c:ser>
          <c:idx val="2"/>
          <c:order val="2"/>
          <c:tx>
            <c:strRef>
              <c:f>ПВД!$A$7</c:f>
              <c:strCache>
                <c:ptCount val="1"/>
                <c:pt idx="0">
                  <c:v>2015</c:v>
                </c:pt>
              </c:strCache>
            </c:strRef>
          </c:tx>
          <c:spPr>
            <a:ln w="44450">
              <a:solidFill>
                <a:srgbClr val="0070C0"/>
              </a:solidFill>
              <a:prstDash val="lgDash"/>
            </a:ln>
          </c:spPr>
          <c:marker>
            <c:symbol val="none"/>
          </c:marker>
          <c:cat>
            <c:strRef>
              <c:f>ПВД!$B$4:$M$4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ПВД!$B$7:$M$7</c:f>
              <c:numCache>
                <c:formatCode>General</c:formatCode>
                <c:ptCount val="12"/>
                <c:pt idx="0">
                  <c:v>80000</c:v>
                </c:pt>
                <c:pt idx="1">
                  <c:v>80666</c:v>
                </c:pt>
                <c:pt idx="2">
                  <c:v>85562</c:v>
                </c:pt>
                <c:pt idx="3">
                  <c:v>98250</c:v>
                </c:pt>
                <c:pt idx="4">
                  <c:v>88166</c:v>
                </c:pt>
                <c:pt idx="5">
                  <c:v>95125</c:v>
                </c:pt>
                <c:pt idx="6">
                  <c:v>105500</c:v>
                </c:pt>
                <c:pt idx="7">
                  <c:v>111000</c:v>
                </c:pt>
                <c:pt idx="8">
                  <c:v>111283</c:v>
                </c:pt>
                <c:pt idx="9">
                  <c:v>105318</c:v>
                </c:pt>
                <c:pt idx="10">
                  <c:v>101500</c:v>
                </c:pt>
                <c:pt idx="11">
                  <c:v>101250</c:v>
                </c:pt>
              </c:numCache>
            </c:numRef>
          </c:val>
        </c:ser>
        <c:marker val="1"/>
        <c:axId val="32380416"/>
        <c:axId val="32381952"/>
      </c:lineChart>
      <c:catAx>
        <c:axId val="3238041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2381952"/>
        <c:crosses val="autoZero"/>
        <c:auto val="1"/>
        <c:lblAlgn val="ctr"/>
        <c:lblOffset val="100"/>
      </c:catAx>
      <c:valAx>
        <c:axId val="32381952"/>
        <c:scaling>
          <c:orientation val="minMax"/>
          <c:max val="130000"/>
          <c:min val="75000"/>
        </c:scaling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 sz="1200" b="1" i="1" strike="noStrike" dirty="0">
                    <a:solidFill>
                      <a:srgbClr val="000000"/>
                    </a:solidFill>
                    <a:latin typeface="Arial"/>
                    <a:cs typeface="Arial"/>
                  </a:rPr>
                  <a:t>рублей за тонну с учетом НДС, </a:t>
                </a:r>
                <a:r>
                  <a:rPr lang="en-US" sz="1200" b="1" i="1" strike="noStrike" dirty="0">
                    <a:solidFill>
                      <a:srgbClr val="000000"/>
                    </a:solidFill>
                    <a:latin typeface="Arial"/>
                    <a:cs typeface="Arial"/>
                  </a:rPr>
                  <a:t>EXW </a:t>
                </a:r>
                <a:r>
                  <a:rPr lang="ru-RU" sz="1200" b="1" i="1" strike="noStrike" dirty="0">
                    <a:solidFill>
                      <a:srgbClr val="000000"/>
                    </a:solidFill>
                    <a:latin typeface="Arial"/>
                    <a:cs typeface="Arial"/>
                  </a:rPr>
                  <a:t>ЦФО</a:t>
                </a:r>
              </a:p>
            </c:rich>
          </c:tx>
          <c:layout>
            <c:manualLayout>
              <c:xMode val="edge"/>
              <c:yMode val="edge"/>
              <c:x val="1.3261668814555221E-2"/>
              <c:y val="0.16199821623545693"/>
            </c:manualLayout>
          </c:layout>
        </c:title>
        <c:numFmt formatCode="#,##0" sourceLinked="0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2380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BBEC10-796C-43E5-9F64-8E630F213E2F}" type="doc">
      <dgm:prSet loTypeId="urn:microsoft.com/office/officeart/2005/8/layout/chevron2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613FF12D-A40E-47DC-BCB3-3D4B6D9EA3DD}">
      <dgm:prSet custT="1"/>
      <dgm:spPr/>
      <dgm:t>
        <a:bodyPr/>
        <a:lstStyle/>
        <a:p>
          <a:r>
            <a:rPr lang="ru-RU" sz="1800" dirty="0" smtClean="0"/>
            <a:t>цены на </a:t>
          </a:r>
          <a:r>
            <a:rPr lang="ru-RU" sz="1800" dirty="0" err="1" smtClean="0"/>
            <a:t>спотовом</a:t>
          </a:r>
          <a:r>
            <a:rPr lang="ru-RU" sz="1800" dirty="0" smtClean="0"/>
            <a:t> рынке оперативно корректируются в зависимости от настроения покупателя</a:t>
          </a:r>
          <a:endParaRPr lang="ru-RU" sz="1800" dirty="0"/>
        </a:p>
      </dgm:t>
    </dgm:pt>
    <dgm:pt modelId="{4F2E3A4E-F15B-40F2-9CF6-647F3EA840C3}" type="parTrans" cxnId="{1C248E0D-C0BB-4074-9D0F-E56395BA5BC1}">
      <dgm:prSet/>
      <dgm:spPr/>
      <dgm:t>
        <a:bodyPr/>
        <a:lstStyle/>
        <a:p>
          <a:endParaRPr lang="ru-RU"/>
        </a:p>
      </dgm:t>
    </dgm:pt>
    <dgm:pt modelId="{4FDC037E-8140-4AFF-9118-97E0F586DEC3}" type="sibTrans" cxnId="{1C248E0D-C0BB-4074-9D0F-E56395BA5BC1}">
      <dgm:prSet/>
      <dgm:spPr/>
      <dgm:t>
        <a:bodyPr/>
        <a:lstStyle/>
        <a:p>
          <a:endParaRPr lang="ru-RU"/>
        </a:p>
      </dgm:t>
    </dgm:pt>
    <dgm:pt modelId="{D4309C8B-42C2-4754-BBD7-10446BC6B789}">
      <dgm:prSet custT="1"/>
      <dgm:spPr/>
      <dgm:t>
        <a:bodyPr/>
        <a:lstStyle/>
        <a:p>
          <a:endParaRPr lang="ru-RU" sz="1800" dirty="0"/>
        </a:p>
      </dgm:t>
    </dgm:pt>
    <dgm:pt modelId="{D3326A9B-EAFD-4569-96F7-04EEFD640C86}" type="parTrans" cxnId="{D8EEA383-CB7D-436A-BA60-7DE185AD872E}">
      <dgm:prSet/>
      <dgm:spPr/>
      <dgm:t>
        <a:bodyPr/>
        <a:lstStyle/>
        <a:p>
          <a:endParaRPr lang="ru-RU"/>
        </a:p>
      </dgm:t>
    </dgm:pt>
    <dgm:pt modelId="{FB551212-6B73-40A1-9CEB-F9A86BCCAA58}" type="sibTrans" cxnId="{D8EEA383-CB7D-436A-BA60-7DE185AD872E}">
      <dgm:prSet/>
      <dgm:spPr/>
      <dgm:t>
        <a:bodyPr/>
        <a:lstStyle/>
        <a:p>
          <a:endParaRPr lang="ru-RU"/>
        </a:p>
      </dgm:t>
    </dgm:pt>
    <dgm:pt modelId="{4A255BDA-97D0-4E8D-9276-104A474A47BE}">
      <dgm:prSet custT="1"/>
      <dgm:spPr/>
      <dgm:t>
        <a:bodyPr/>
        <a:lstStyle/>
        <a:p>
          <a:endParaRPr lang="ru-RU" sz="1800" dirty="0"/>
        </a:p>
      </dgm:t>
    </dgm:pt>
    <dgm:pt modelId="{6B93AC72-D2E5-4D05-8147-897BBCD42B42}" type="parTrans" cxnId="{CF2EE251-B7C1-4A3E-93EA-32EA0BA6D38B}">
      <dgm:prSet/>
      <dgm:spPr/>
      <dgm:t>
        <a:bodyPr/>
        <a:lstStyle/>
        <a:p>
          <a:endParaRPr lang="ru-RU"/>
        </a:p>
      </dgm:t>
    </dgm:pt>
    <dgm:pt modelId="{BCC2A6A3-83A6-4DF6-B5F2-0BB7F3342425}" type="sibTrans" cxnId="{CF2EE251-B7C1-4A3E-93EA-32EA0BA6D38B}">
      <dgm:prSet/>
      <dgm:spPr/>
      <dgm:t>
        <a:bodyPr/>
        <a:lstStyle/>
        <a:p>
          <a:endParaRPr lang="ru-RU"/>
        </a:p>
      </dgm:t>
    </dgm:pt>
    <dgm:pt modelId="{9792E0D4-9331-4E51-9E6B-58A440E9D83C}">
      <dgm:prSet/>
      <dgm:spPr>
        <a:solidFill>
          <a:schemeClr val="accent2"/>
        </a:solidFill>
      </dgm:spPr>
      <dgm:t>
        <a:bodyPr/>
        <a:lstStyle/>
        <a:p>
          <a:endParaRPr lang="ru-RU" dirty="0"/>
        </a:p>
      </dgm:t>
    </dgm:pt>
    <dgm:pt modelId="{496C6BD2-B667-4AE1-915F-AB4EB5EA4CC6}" type="sibTrans" cxnId="{FF90A336-0A66-4956-A891-29ED389B6DDD}">
      <dgm:prSet/>
      <dgm:spPr/>
      <dgm:t>
        <a:bodyPr/>
        <a:lstStyle/>
        <a:p>
          <a:endParaRPr lang="ru-RU"/>
        </a:p>
      </dgm:t>
    </dgm:pt>
    <dgm:pt modelId="{4FDF18D4-E741-4DAA-BF55-12E884D3E082}" type="parTrans" cxnId="{FF90A336-0A66-4956-A891-29ED389B6DDD}">
      <dgm:prSet/>
      <dgm:spPr/>
      <dgm:t>
        <a:bodyPr/>
        <a:lstStyle/>
        <a:p>
          <a:endParaRPr lang="ru-RU"/>
        </a:p>
      </dgm:t>
    </dgm:pt>
    <dgm:pt modelId="{AB34A1F1-5D3B-413B-9B6D-3F3463A4B585}">
      <dgm:prSet/>
      <dgm:spPr>
        <a:solidFill>
          <a:schemeClr val="accent2"/>
        </a:solidFill>
      </dgm:spPr>
      <dgm:t>
        <a:bodyPr/>
        <a:lstStyle/>
        <a:p>
          <a:pPr rtl="0"/>
          <a:endParaRPr lang="ru-RU" dirty="0"/>
        </a:p>
      </dgm:t>
    </dgm:pt>
    <dgm:pt modelId="{79DE07AF-716E-4047-985B-3FB77823B0DB}" type="sibTrans" cxnId="{7481D39E-5E97-46ED-A457-A66EF613A678}">
      <dgm:prSet/>
      <dgm:spPr/>
      <dgm:t>
        <a:bodyPr/>
        <a:lstStyle/>
        <a:p>
          <a:endParaRPr lang="ru-RU"/>
        </a:p>
      </dgm:t>
    </dgm:pt>
    <dgm:pt modelId="{4FD6CD8F-2D10-467B-A222-46B38C31017C}" type="parTrans" cxnId="{7481D39E-5E97-46ED-A457-A66EF613A678}">
      <dgm:prSet/>
      <dgm:spPr/>
      <dgm:t>
        <a:bodyPr/>
        <a:lstStyle/>
        <a:p>
          <a:endParaRPr lang="ru-RU"/>
        </a:p>
      </dgm:t>
    </dgm:pt>
    <dgm:pt modelId="{DAEA65B2-187F-4575-85D9-A2AEB966B30F}">
      <dgm:prSet custT="1"/>
      <dgm:spPr>
        <a:solidFill>
          <a:schemeClr val="accent2"/>
        </a:solidFill>
      </dgm:spPr>
      <dgm:t>
        <a:bodyPr/>
        <a:lstStyle/>
        <a:p>
          <a:pPr rtl="0"/>
          <a:endParaRPr lang="ru-RU" sz="1800" dirty="0"/>
        </a:p>
      </dgm:t>
    </dgm:pt>
    <dgm:pt modelId="{12894DFA-AF07-4B0C-B1A8-44962221920F}" type="sibTrans" cxnId="{E0248EFA-1274-4045-9AD6-3E4375433212}">
      <dgm:prSet/>
      <dgm:spPr/>
      <dgm:t>
        <a:bodyPr/>
        <a:lstStyle/>
        <a:p>
          <a:endParaRPr lang="ru-RU"/>
        </a:p>
      </dgm:t>
    </dgm:pt>
    <dgm:pt modelId="{2633E7BD-548B-4504-8D71-9510B19170F5}" type="parTrans" cxnId="{E0248EFA-1274-4045-9AD6-3E4375433212}">
      <dgm:prSet/>
      <dgm:spPr/>
      <dgm:t>
        <a:bodyPr/>
        <a:lstStyle/>
        <a:p>
          <a:endParaRPr lang="ru-RU"/>
        </a:p>
      </dgm:t>
    </dgm:pt>
    <dgm:pt modelId="{3F8CB9A2-C753-458D-A206-62E14CED3C6E}">
      <dgm:prSet custT="1"/>
      <dgm:spPr/>
      <dgm:t>
        <a:bodyPr/>
        <a:lstStyle/>
        <a:p>
          <a:r>
            <a:rPr lang="ru-RU" sz="1800" dirty="0" smtClean="0"/>
            <a:t>сделки совершаются по цене близкой к равновесной в данный момент времени  </a:t>
          </a:r>
          <a:endParaRPr lang="ru-RU" sz="1800" dirty="0"/>
        </a:p>
      </dgm:t>
    </dgm:pt>
    <dgm:pt modelId="{FE5B3BE7-D254-44CE-A061-20A30C74B96B}" type="parTrans" cxnId="{95BAC506-A5DF-4D5C-9734-1CF38F8AEC3E}">
      <dgm:prSet/>
      <dgm:spPr/>
      <dgm:t>
        <a:bodyPr/>
        <a:lstStyle/>
        <a:p>
          <a:endParaRPr lang="ru-RU"/>
        </a:p>
      </dgm:t>
    </dgm:pt>
    <dgm:pt modelId="{A3C21EFA-757D-4D98-930D-02CBBC087DCA}" type="sibTrans" cxnId="{95BAC506-A5DF-4D5C-9734-1CF38F8AEC3E}">
      <dgm:prSet/>
      <dgm:spPr/>
      <dgm:t>
        <a:bodyPr/>
        <a:lstStyle/>
        <a:p>
          <a:endParaRPr lang="ru-RU"/>
        </a:p>
      </dgm:t>
    </dgm:pt>
    <dgm:pt modelId="{6A5A9E08-460E-4EFB-9687-EA594417E51A}">
      <dgm:prSet custT="1"/>
      <dgm:spPr/>
      <dgm:t>
        <a:bodyPr/>
        <a:lstStyle/>
        <a:p>
          <a:r>
            <a:rPr lang="ru-RU" sz="1800" dirty="0" smtClean="0"/>
            <a:t>оперативно реагирует на любые другие изменения рыночной конъюнктуры (остановки производств, сезонность спроса, возникновение дефицита и т.д.)</a:t>
          </a:r>
          <a:endParaRPr lang="ru-RU" sz="1800" dirty="0"/>
        </a:p>
      </dgm:t>
    </dgm:pt>
    <dgm:pt modelId="{E4C0C91D-0BCC-4865-BDA2-0B6186510E15}" type="parTrans" cxnId="{5D8E4E30-C1FE-4491-AF92-D07DB403C9B6}">
      <dgm:prSet/>
      <dgm:spPr/>
      <dgm:t>
        <a:bodyPr/>
        <a:lstStyle/>
        <a:p>
          <a:endParaRPr lang="ru-RU"/>
        </a:p>
      </dgm:t>
    </dgm:pt>
    <dgm:pt modelId="{4CB64B4A-C3EE-4C02-958F-4F14CB58E0CB}" type="sibTrans" cxnId="{5D8E4E30-C1FE-4491-AF92-D07DB403C9B6}">
      <dgm:prSet/>
      <dgm:spPr/>
      <dgm:t>
        <a:bodyPr/>
        <a:lstStyle/>
        <a:p>
          <a:endParaRPr lang="ru-RU"/>
        </a:p>
      </dgm:t>
    </dgm:pt>
    <dgm:pt modelId="{BEE39AF8-3A5C-4E87-BCE2-A5E59CABE2A2}" type="pres">
      <dgm:prSet presAssocID="{3EBBEC10-796C-43E5-9F64-8E630F213E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392910-A74B-47D4-AF54-9C9A283EB8C7}" type="pres">
      <dgm:prSet presAssocID="{DAEA65B2-187F-4575-85D9-A2AEB966B30F}" presName="composite" presStyleCnt="0"/>
      <dgm:spPr/>
      <dgm:t>
        <a:bodyPr/>
        <a:lstStyle/>
        <a:p>
          <a:endParaRPr lang="ru-RU"/>
        </a:p>
      </dgm:t>
    </dgm:pt>
    <dgm:pt modelId="{7BB48CEF-7C23-4632-966E-1965AF1D5016}" type="pres">
      <dgm:prSet presAssocID="{DAEA65B2-187F-4575-85D9-A2AEB966B30F}" presName="parentText" presStyleLbl="alignNode1" presStyleIdx="0" presStyleCnt="3" custLinFactNeighborX="-3201" custLinFactNeighborY="-41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49B43C-FCEC-4460-BC05-EC2F64ED610B}" type="pres">
      <dgm:prSet presAssocID="{DAEA65B2-187F-4575-85D9-A2AEB966B30F}" presName="descendantText" presStyleLbl="alignAcc1" presStyleIdx="0" presStyleCnt="3" custLinFactNeighborX="224" custLinFactNeighborY="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2212D-89D4-4505-B23D-8330198103E6}" type="pres">
      <dgm:prSet presAssocID="{12894DFA-AF07-4B0C-B1A8-44962221920F}" presName="sp" presStyleCnt="0"/>
      <dgm:spPr/>
      <dgm:t>
        <a:bodyPr/>
        <a:lstStyle/>
        <a:p>
          <a:endParaRPr lang="ru-RU"/>
        </a:p>
      </dgm:t>
    </dgm:pt>
    <dgm:pt modelId="{7FAE6493-8A3C-4533-BA5E-1D975E6E97B7}" type="pres">
      <dgm:prSet presAssocID="{AB34A1F1-5D3B-413B-9B6D-3F3463A4B585}" presName="composite" presStyleCnt="0"/>
      <dgm:spPr/>
      <dgm:t>
        <a:bodyPr/>
        <a:lstStyle/>
        <a:p>
          <a:endParaRPr lang="ru-RU"/>
        </a:p>
      </dgm:t>
    </dgm:pt>
    <dgm:pt modelId="{3485B8F0-EE42-4B1C-8177-BC4341712746}" type="pres">
      <dgm:prSet presAssocID="{AB34A1F1-5D3B-413B-9B6D-3F3463A4B58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6C14F-3ECC-48D5-97B8-4D808D67E247}" type="pres">
      <dgm:prSet presAssocID="{AB34A1F1-5D3B-413B-9B6D-3F3463A4B585}" presName="descendantText" presStyleLbl="alignAcc1" presStyleIdx="1" presStyleCnt="3" custLinFactNeighborX="224" custLinFactNeighborY="-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15D77-4255-4A86-AF46-E62D84E61C26}" type="pres">
      <dgm:prSet presAssocID="{79DE07AF-716E-4047-985B-3FB77823B0DB}" presName="sp" presStyleCnt="0"/>
      <dgm:spPr/>
      <dgm:t>
        <a:bodyPr/>
        <a:lstStyle/>
        <a:p>
          <a:endParaRPr lang="ru-RU"/>
        </a:p>
      </dgm:t>
    </dgm:pt>
    <dgm:pt modelId="{CF61FBD2-8EED-476A-BBC7-898FD843BC21}" type="pres">
      <dgm:prSet presAssocID="{9792E0D4-9331-4E51-9E6B-58A440E9D83C}" presName="composite" presStyleCnt="0"/>
      <dgm:spPr/>
      <dgm:t>
        <a:bodyPr/>
        <a:lstStyle/>
        <a:p>
          <a:endParaRPr lang="ru-RU"/>
        </a:p>
      </dgm:t>
    </dgm:pt>
    <dgm:pt modelId="{7FC052E2-6FDA-422A-9922-DC00426D670C}" type="pres">
      <dgm:prSet presAssocID="{9792E0D4-9331-4E51-9E6B-58A440E9D83C}" presName="parentText" presStyleLbl="alignNode1" presStyleIdx="2" presStyleCnt="3" custLinFactNeighborY="25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FC368-9A80-4E6A-9812-14A87D2FC0C8}" type="pres">
      <dgm:prSet presAssocID="{9792E0D4-9331-4E51-9E6B-58A440E9D83C}" presName="descendantText" presStyleLbl="alignAcc1" presStyleIdx="2" presStyleCnt="3" custLinFactNeighborY="1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4A225B-801B-4337-A65B-82EF69EA5E7B}" type="presOf" srcId="{3EBBEC10-796C-43E5-9F64-8E630F213E2F}" destId="{BEE39AF8-3A5C-4E87-BCE2-A5E59CABE2A2}" srcOrd="0" destOrd="0" presId="urn:microsoft.com/office/officeart/2005/8/layout/chevron2"/>
    <dgm:cxn modelId="{95BAC506-A5DF-4D5C-9734-1CF38F8AEC3E}" srcId="{9792E0D4-9331-4E51-9E6B-58A440E9D83C}" destId="{3F8CB9A2-C753-458D-A206-62E14CED3C6E}" srcOrd="1" destOrd="0" parTransId="{FE5B3BE7-D254-44CE-A061-20A30C74B96B}" sibTransId="{A3C21EFA-757D-4D98-930D-02CBBC087DCA}"/>
    <dgm:cxn modelId="{CF2EE251-B7C1-4A3E-93EA-32EA0BA6D38B}" srcId="{9792E0D4-9331-4E51-9E6B-58A440E9D83C}" destId="{4A255BDA-97D0-4E8D-9276-104A474A47BE}" srcOrd="0" destOrd="0" parTransId="{6B93AC72-D2E5-4D05-8147-897BBCD42B42}" sibTransId="{BCC2A6A3-83A6-4DF6-B5F2-0BB7F3342425}"/>
    <dgm:cxn modelId="{7481D39E-5E97-46ED-A457-A66EF613A678}" srcId="{3EBBEC10-796C-43E5-9F64-8E630F213E2F}" destId="{AB34A1F1-5D3B-413B-9B6D-3F3463A4B585}" srcOrd="1" destOrd="0" parTransId="{4FD6CD8F-2D10-467B-A222-46B38C31017C}" sibTransId="{79DE07AF-716E-4047-985B-3FB77823B0DB}"/>
    <dgm:cxn modelId="{47BBC8A1-C98B-4332-AA90-94FED81E8047}" type="presOf" srcId="{9792E0D4-9331-4E51-9E6B-58A440E9D83C}" destId="{7FC052E2-6FDA-422A-9922-DC00426D670C}" srcOrd="0" destOrd="0" presId="urn:microsoft.com/office/officeart/2005/8/layout/chevron2"/>
    <dgm:cxn modelId="{3DB18D1F-D742-4905-BA8D-2148F2271BB0}" type="presOf" srcId="{AB34A1F1-5D3B-413B-9B6D-3F3463A4B585}" destId="{3485B8F0-EE42-4B1C-8177-BC4341712746}" srcOrd="0" destOrd="0" presId="urn:microsoft.com/office/officeart/2005/8/layout/chevron2"/>
    <dgm:cxn modelId="{1C248E0D-C0BB-4074-9D0F-E56395BA5BC1}" srcId="{DAEA65B2-187F-4575-85D9-A2AEB966B30F}" destId="{613FF12D-A40E-47DC-BCB3-3D4B6D9EA3DD}" srcOrd="0" destOrd="0" parTransId="{4F2E3A4E-F15B-40F2-9CF6-647F3EA840C3}" sibTransId="{4FDC037E-8140-4AFF-9118-97E0F586DEC3}"/>
    <dgm:cxn modelId="{5285ACB2-5E10-4350-AB3E-18B3FE7E0469}" type="presOf" srcId="{4A255BDA-97D0-4E8D-9276-104A474A47BE}" destId="{81AFC368-9A80-4E6A-9812-14A87D2FC0C8}" srcOrd="0" destOrd="0" presId="urn:microsoft.com/office/officeart/2005/8/layout/chevron2"/>
    <dgm:cxn modelId="{773EAE6C-935E-4BDD-9D58-A7AB065FBBEA}" type="presOf" srcId="{DAEA65B2-187F-4575-85D9-A2AEB966B30F}" destId="{7BB48CEF-7C23-4632-966E-1965AF1D5016}" srcOrd="0" destOrd="0" presId="urn:microsoft.com/office/officeart/2005/8/layout/chevron2"/>
    <dgm:cxn modelId="{D8EEA383-CB7D-436A-BA60-7DE185AD872E}" srcId="{AB34A1F1-5D3B-413B-9B6D-3F3463A4B585}" destId="{D4309C8B-42C2-4754-BBD7-10446BC6B789}" srcOrd="0" destOrd="0" parTransId="{D3326A9B-EAFD-4569-96F7-04EEFD640C86}" sibTransId="{FB551212-6B73-40A1-9CEB-F9A86BCCAA58}"/>
    <dgm:cxn modelId="{6549EFCE-FE4A-4676-999E-0D2C2B972B54}" type="presOf" srcId="{613FF12D-A40E-47DC-BCB3-3D4B6D9EA3DD}" destId="{7D49B43C-FCEC-4460-BC05-EC2F64ED610B}" srcOrd="0" destOrd="0" presId="urn:microsoft.com/office/officeart/2005/8/layout/chevron2"/>
    <dgm:cxn modelId="{FF90A336-0A66-4956-A891-29ED389B6DDD}" srcId="{3EBBEC10-796C-43E5-9F64-8E630F213E2F}" destId="{9792E0D4-9331-4E51-9E6B-58A440E9D83C}" srcOrd="2" destOrd="0" parTransId="{4FDF18D4-E741-4DAA-BF55-12E884D3E082}" sibTransId="{496C6BD2-B667-4AE1-915F-AB4EB5EA4CC6}"/>
    <dgm:cxn modelId="{5D8E4E30-C1FE-4491-AF92-D07DB403C9B6}" srcId="{AB34A1F1-5D3B-413B-9B6D-3F3463A4B585}" destId="{6A5A9E08-460E-4EFB-9687-EA594417E51A}" srcOrd="1" destOrd="0" parTransId="{E4C0C91D-0BCC-4865-BDA2-0B6186510E15}" sibTransId="{4CB64B4A-C3EE-4C02-958F-4F14CB58E0CB}"/>
    <dgm:cxn modelId="{AD93330F-893C-4D36-A79D-AD68B2689A07}" type="presOf" srcId="{6A5A9E08-460E-4EFB-9687-EA594417E51A}" destId="{5256C14F-3ECC-48D5-97B8-4D808D67E247}" srcOrd="0" destOrd="1" presId="urn:microsoft.com/office/officeart/2005/8/layout/chevron2"/>
    <dgm:cxn modelId="{E0248EFA-1274-4045-9AD6-3E4375433212}" srcId="{3EBBEC10-796C-43E5-9F64-8E630F213E2F}" destId="{DAEA65B2-187F-4575-85D9-A2AEB966B30F}" srcOrd="0" destOrd="0" parTransId="{2633E7BD-548B-4504-8D71-9510B19170F5}" sibTransId="{12894DFA-AF07-4B0C-B1A8-44962221920F}"/>
    <dgm:cxn modelId="{70C68978-95EE-4B26-98A9-2DCE4DA6FCAF}" type="presOf" srcId="{3F8CB9A2-C753-458D-A206-62E14CED3C6E}" destId="{81AFC368-9A80-4E6A-9812-14A87D2FC0C8}" srcOrd="0" destOrd="1" presId="urn:microsoft.com/office/officeart/2005/8/layout/chevron2"/>
    <dgm:cxn modelId="{19DFD2D1-6CFB-4E87-BD4C-D1A3893E2401}" type="presOf" srcId="{D4309C8B-42C2-4754-BBD7-10446BC6B789}" destId="{5256C14F-3ECC-48D5-97B8-4D808D67E247}" srcOrd="0" destOrd="0" presId="urn:microsoft.com/office/officeart/2005/8/layout/chevron2"/>
    <dgm:cxn modelId="{39B9911B-E323-4EF2-A539-1FAE832787C0}" type="presParOf" srcId="{BEE39AF8-3A5C-4E87-BCE2-A5E59CABE2A2}" destId="{42392910-A74B-47D4-AF54-9C9A283EB8C7}" srcOrd="0" destOrd="0" presId="urn:microsoft.com/office/officeart/2005/8/layout/chevron2"/>
    <dgm:cxn modelId="{D4A8A158-F983-4E20-93C1-05CDB08357F6}" type="presParOf" srcId="{42392910-A74B-47D4-AF54-9C9A283EB8C7}" destId="{7BB48CEF-7C23-4632-966E-1965AF1D5016}" srcOrd="0" destOrd="0" presId="urn:microsoft.com/office/officeart/2005/8/layout/chevron2"/>
    <dgm:cxn modelId="{8FBFF0BB-6393-4E13-AF76-094033ED97A0}" type="presParOf" srcId="{42392910-A74B-47D4-AF54-9C9A283EB8C7}" destId="{7D49B43C-FCEC-4460-BC05-EC2F64ED610B}" srcOrd="1" destOrd="0" presId="urn:microsoft.com/office/officeart/2005/8/layout/chevron2"/>
    <dgm:cxn modelId="{24805446-4AB6-461A-B8CA-78340CCD4C1E}" type="presParOf" srcId="{BEE39AF8-3A5C-4E87-BCE2-A5E59CABE2A2}" destId="{D1B2212D-89D4-4505-B23D-8330198103E6}" srcOrd="1" destOrd="0" presId="urn:microsoft.com/office/officeart/2005/8/layout/chevron2"/>
    <dgm:cxn modelId="{D39019CD-29E8-4DBE-A005-DA9570F7123F}" type="presParOf" srcId="{BEE39AF8-3A5C-4E87-BCE2-A5E59CABE2A2}" destId="{7FAE6493-8A3C-4533-BA5E-1D975E6E97B7}" srcOrd="2" destOrd="0" presId="urn:microsoft.com/office/officeart/2005/8/layout/chevron2"/>
    <dgm:cxn modelId="{A5989E05-3BF4-4845-B27E-EB197B340E3C}" type="presParOf" srcId="{7FAE6493-8A3C-4533-BA5E-1D975E6E97B7}" destId="{3485B8F0-EE42-4B1C-8177-BC4341712746}" srcOrd="0" destOrd="0" presId="urn:microsoft.com/office/officeart/2005/8/layout/chevron2"/>
    <dgm:cxn modelId="{2FFFC310-63F6-4CF8-B318-01FEC0588BD5}" type="presParOf" srcId="{7FAE6493-8A3C-4533-BA5E-1D975E6E97B7}" destId="{5256C14F-3ECC-48D5-97B8-4D808D67E247}" srcOrd="1" destOrd="0" presId="urn:microsoft.com/office/officeart/2005/8/layout/chevron2"/>
    <dgm:cxn modelId="{0B4E18F9-6A73-447C-AF59-2F30DF9FAB4F}" type="presParOf" srcId="{BEE39AF8-3A5C-4E87-BCE2-A5E59CABE2A2}" destId="{8E615D77-4255-4A86-AF46-E62D84E61C26}" srcOrd="3" destOrd="0" presId="urn:microsoft.com/office/officeart/2005/8/layout/chevron2"/>
    <dgm:cxn modelId="{E994298A-5398-4387-B879-BD149F8659E9}" type="presParOf" srcId="{BEE39AF8-3A5C-4E87-BCE2-A5E59CABE2A2}" destId="{CF61FBD2-8EED-476A-BBC7-898FD843BC21}" srcOrd="4" destOrd="0" presId="urn:microsoft.com/office/officeart/2005/8/layout/chevron2"/>
    <dgm:cxn modelId="{A0D408F9-465D-49A1-B4C3-C53B2255D8C8}" type="presParOf" srcId="{CF61FBD2-8EED-476A-BBC7-898FD843BC21}" destId="{7FC052E2-6FDA-422A-9922-DC00426D670C}" srcOrd="0" destOrd="0" presId="urn:microsoft.com/office/officeart/2005/8/layout/chevron2"/>
    <dgm:cxn modelId="{5DB22606-B6A2-4710-AA69-117FFF6C4A9F}" type="presParOf" srcId="{CF61FBD2-8EED-476A-BBC7-898FD843BC21}" destId="{81AFC368-9A80-4E6A-9812-14A87D2FC0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0.12097</cdr:x>
      <cdr:y>0.24638</cdr:y>
    </cdr:from>
    <cdr:to>
      <cdr:x>0.42947</cdr:x>
      <cdr:y>0.35138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71570" y="1214446"/>
          <a:ext cx="2732790" cy="517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консервативный</a:t>
          </a:r>
          <a:r>
            <a:rPr lang="ru-RU" sz="1200" b="1" baseline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прогноз в 2016г (+13,5%)</a:t>
          </a:r>
          <a:endParaRPr lang="ru-RU" sz="1200" b="1" u="sng" baseline="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0.83334</cdr:x>
      <cdr:y>0.48571</cdr:y>
    </cdr:from>
    <cdr:to>
      <cdr:x>0.98173</cdr:x>
      <cdr:y>0.55075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500990" y="2428892"/>
          <a:ext cx="1335682" cy="3252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5392"/>
              </a:solidFill>
              <a:latin typeface="Arial" pitchFamily="34" charset="0"/>
              <a:cs typeface="Arial" pitchFamily="34" charset="0"/>
            </a:rPr>
            <a:t>2015 г</a:t>
          </a:r>
        </a:p>
        <a:p xmlns:a="http://schemas.openxmlformats.org/drawingml/2006/main">
          <a:endParaRPr lang="ru-RU" sz="12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0.16129</cdr:x>
      <cdr:y>0.43478</cdr:y>
    </cdr:from>
    <cdr:to>
      <cdr:x>0.42742</cdr:x>
      <cdr:y>0.53623</cdr:y>
    </cdr:to>
    <cdr:sp macro="" textlink="">
      <cdr:nvSpPr>
        <cdr:cNvPr id="7" name="TextBox 3"/>
        <cdr:cNvSpPr txBox="1"/>
      </cdr:nvSpPr>
      <cdr:spPr>
        <a:xfrm xmlns:a="http://schemas.openxmlformats.org/drawingml/2006/main">
          <a:off x="1428760" y="2143140"/>
          <a:ext cx="2357462" cy="500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базовый</a:t>
          </a:r>
          <a:r>
            <a:rPr lang="ru-RU" sz="1200" b="1" baseline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прогноз  в 2016г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(+11,5% )</a:t>
          </a:r>
          <a:endParaRPr lang="ru-RU" sz="1200" b="1" dirty="0">
            <a:solidFill>
              <a:srgbClr val="00B05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0.54032</cdr:x>
      <cdr:y>0.14493</cdr:y>
    </cdr:from>
    <cdr:to>
      <cdr:x>0.76216</cdr:x>
      <cdr:y>0.28778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4786346" y="714380"/>
          <a:ext cx="1965128" cy="70413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chemeClr val="tx1">
              <a:lumMod val="75000"/>
              <a:lumOff val="25000"/>
            </a:schemeClr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0.32258</cdr:x>
      <cdr:y>0.04348</cdr:y>
    </cdr:from>
    <cdr:to>
      <cdr:x>0.56938</cdr:x>
      <cdr:y>0.11491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857520" y="214314"/>
          <a:ext cx="2186231" cy="352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b="1" u="sng" dirty="0"/>
            <a:t>п</a:t>
          </a:r>
          <a:r>
            <a:rPr lang="ru-RU" sz="1200" b="1" u="sng" dirty="0" smtClean="0"/>
            <a:t>ик деловой активности</a:t>
          </a:r>
          <a:endParaRPr lang="ru-RU" sz="1200" b="1" u="sng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0.85161</cdr:x>
      <cdr:y>0.53968</cdr:y>
    </cdr:from>
    <cdr:to>
      <cdr:x>1</cdr:x>
      <cdr:y>0.60472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00990" y="2428892"/>
          <a:ext cx="1303885" cy="292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5696"/>
              </a:solidFill>
              <a:latin typeface="Arial" pitchFamily="34" charset="0"/>
              <a:cs typeface="Arial" pitchFamily="34" charset="0"/>
            </a:rPr>
            <a:t>2015</a:t>
          </a:r>
          <a:endParaRPr lang="ru-RU" sz="1200" b="1" dirty="0">
            <a:solidFill>
              <a:srgbClr val="005696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0.14634</cdr:x>
      <cdr:y>0.26984</cdr:y>
    </cdr:from>
    <cdr:to>
      <cdr:x>0.47155</cdr:x>
      <cdr:y>0.38492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85884" y="1214446"/>
          <a:ext cx="2857534" cy="517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консервативный</a:t>
          </a:r>
          <a:r>
            <a:rPr lang="ru-RU" sz="1200" b="1" baseline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прогноз в 2016г </a:t>
          </a:r>
        </a:p>
        <a:p xmlns:a="http://schemas.openxmlformats.org/drawingml/2006/main">
          <a:pPr algn="ctr"/>
          <a:r>
            <a:rPr lang="ru-RU" sz="1200" b="1" baseline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(+17%)</a:t>
          </a:r>
          <a:endParaRPr lang="ru-RU" sz="1200" b="1" u="sng" baseline="0" dirty="0" smtClean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0.18699</cdr:x>
      <cdr:y>0.54412</cdr:y>
    </cdr:from>
    <cdr:to>
      <cdr:x>0.46341</cdr:x>
      <cdr:y>0.63492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43059" y="2448863"/>
          <a:ext cx="2428907" cy="4086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базовый</a:t>
          </a:r>
          <a:r>
            <a:rPr lang="ru-RU" sz="1200" b="1" baseline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прогноз  в 2016г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(+14% )</a:t>
          </a:r>
          <a:endParaRPr lang="ru-RU" sz="1200" b="1" dirty="0">
            <a:solidFill>
              <a:srgbClr val="00B05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0.42276</cdr:x>
      <cdr:y>0.04762</cdr:y>
    </cdr:from>
    <cdr:to>
      <cdr:x>0.6748</cdr:x>
      <cdr:y>0.11111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14776" y="214314"/>
          <a:ext cx="221457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b="1" u="sng" dirty="0"/>
            <a:t>п</a:t>
          </a:r>
          <a:r>
            <a:rPr lang="ru-RU" sz="1200" b="1" u="sng" dirty="0" smtClean="0"/>
            <a:t>ик деловой активности</a:t>
          </a:r>
          <a:endParaRPr lang="ru-RU" sz="1200" b="1" u="sng" dirty="0"/>
        </a:p>
      </cdr:txBody>
    </cdr:sp>
  </cdr:relSizeAnchor>
  <cdr:relSizeAnchor xmlns:cdr="http://schemas.openxmlformats.org/drawingml/2006/chartDrawing">
    <cdr:from>
      <cdr:x>0.56911</cdr:x>
      <cdr:y>0.09524</cdr:y>
    </cdr:from>
    <cdr:to>
      <cdr:x>0.65041</cdr:x>
      <cdr:y>0.1746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>
          <a:off x="5000660" y="428628"/>
          <a:ext cx="714380" cy="35719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tx2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0.87903</cdr:x>
      <cdr:y>0.5</cdr:y>
    </cdr:from>
    <cdr:to>
      <cdr:x>0.98387</cdr:x>
      <cdr:y>0.56505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86742" y="2500354"/>
          <a:ext cx="928703" cy="325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rgbClr val="005696"/>
              </a:solidFill>
              <a:latin typeface="Arial" pitchFamily="34" charset="0"/>
              <a:cs typeface="Arial" pitchFamily="34" charset="0"/>
            </a:rPr>
            <a:t>2015</a:t>
          </a:r>
        </a:p>
      </cdr:txBody>
    </cdr:sp>
  </cdr:relSizeAnchor>
  <cdr:relSizeAnchor xmlns:cdr="http://schemas.openxmlformats.org/drawingml/2006/chartDrawing">
    <cdr:from>
      <cdr:x>0.1129</cdr:x>
      <cdr:y>0.25715</cdr:y>
    </cdr:from>
    <cdr:to>
      <cdr:x>0.44354</cdr:x>
      <cdr:y>0.32219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0132" y="1285908"/>
          <a:ext cx="2928912" cy="3252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консервативный</a:t>
          </a:r>
          <a:r>
            <a:rPr lang="ru-RU" sz="1200" b="1" baseline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прогноз в 2016г </a:t>
          </a:r>
        </a:p>
        <a:p xmlns:a="http://schemas.openxmlformats.org/drawingml/2006/main">
          <a:pPr algn="ctr"/>
          <a:r>
            <a:rPr lang="ru-RU" sz="1200" b="1" baseline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(+16%)</a:t>
          </a:r>
          <a:endParaRPr lang="ru-RU" sz="1200" b="1" u="sng" baseline="0" dirty="0" smtClean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0.10484</cdr:x>
      <cdr:y>0.48572</cdr:y>
    </cdr:from>
    <cdr:to>
      <cdr:x>0.41935</cdr:x>
      <cdr:y>0.55889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28694" y="2428916"/>
          <a:ext cx="2786045" cy="365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базовый</a:t>
          </a:r>
          <a:r>
            <a:rPr lang="ru-RU" sz="1200" b="1" baseline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прогноз  в 2016г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(+13% )</a:t>
          </a:r>
          <a:endParaRPr lang="ru-RU" sz="1200" b="1" dirty="0">
            <a:solidFill>
              <a:srgbClr val="00B05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0.65323</cdr:x>
      <cdr:y>0.17143</cdr:y>
    </cdr:from>
    <cdr:to>
      <cdr:x>0.84677</cdr:x>
      <cdr:y>0.32858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5786478" y="857280"/>
          <a:ext cx="1714512" cy="78581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1750">
          <a:solidFill>
            <a:schemeClr val="tx1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0.33065</cdr:x>
      <cdr:y>0.3</cdr:y>
    </cdr:from>
    <cdr:to>
      <cdr:x>0.47581</cdr:x>
      <cdr:y>0.45715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2928958" y="1500222"/>
          <a:ext cx="1285884" cy="78581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1750">
          <a:solidFill>
            <a:schemeClr val="tx1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0.37097</cdr:x>
      <cdr:y>0.11429</cdr:y>
    </cdr:from>
    <cdr:to>
      <cdr:x>0.60484</cdr:x>
      <cdr:y>0.18572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286148" y="571528"/>
          <a:ext cx="207170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b="1" u="sng" dirty="0"/>
            <a:t>п</a:t>
          </a:r>
          <a:r>
            <a:rPr lang="ru-RU" sz="1200" b="1" u="sng" dirty="0" smtClean="0"/>
            <a:t>ик деловой активности</a:t>
          </a:r>
          <a:endParaRPr lang="ru-RU" sz="1200" b="1" u="sng" dirty="0"/>
        </a:p>
      </cdr:txBody>
    </cdr:sp>
  </cdr:relSizeAnchor>
  <cdr:relSizeAnchor xmlns:cdr="http://schemas.openxmlformats.org/drawingml/2006/chartDrawing">
    <cdr:from>
      <cdr:x>0.54032</cdr:x>
      <cdr:y>0.15715</cdr:y>
    </cdr:from>
    <cdr:to>
      <cdr:x>0.66129</cdr:x>
      <cdr:y>0.2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>
          <a:off x="4786346" y="785842"/>
          <a:ext cx="1071570" cy="214314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0.44355</cdr:x>
      <cdr:y>0.15715</cdr:y>
    </cdr:from>
    <cdr:to>
      <cdr:x>0.53226</cdr:x>
      <cdr:y>0.3</cdr:y>
    </cdr:to>
    <cdr:sp macro="" textlink="">
      <cdr:nvSpPr>
        <cdr:cNvPr id="11" name="Прямая со стрелкой 10"/>
        <cdr:cNvSpPr/>
      </cdr:nvSpPr>
      <cdr:spPr>
        <a:xfrm xmlns:a="http://schemas.openxmlformats.org/drawingml/2006/main" rot="10800000" flipV="1">
          <a:off x="3929089" y="785842"/>
          <a:ext cx="785819" cy="714381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5"/>
            <a:ext cx="5588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DE1406C-2D17-4191-B776-69F3C5200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7B0903-A496-41E2-A9E9-AFFAC198F2D6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FFBEF-840B-48B4-A986-B6752F50D9BC}" type="slidenum">
              <a:rPr lang="ru-RU" smtClean="0">
                <a:cs typeface="Arial" charset="0"/>
              </a:rPr>
              <a:pPr/>
              <a:t>11</a:t>
            </a:fld>
            <a:endParaRPr lang="ru-RU" smtClean="0">
              <a:cs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CD94A-8724-47B0-9F69-C3BB2FE5C227}" type="slidenum">
              <a:rPr lang="ru-RU" smtClean="0">
                <a:cs typeface="Arial" charset="0"/>
              </a:rPr>
              <a:pPr/>
              <a:t>3</a:t>
            </a:fld>
            <a:endParaRPr lang="ru-RU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396A8-AC5A-45D2-823F-EF8F3726C34C}" type="slidenum">
              <a:rPr lang="ru-RU" smtClean="0">
                <a:cs typeface="Arial" charset="0"/>
              </a:rPr>
              <a:pPr/>
              <a:t>4</a:t>
            </a:fld>
            <a:endParaRPr lang="ru-RU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E30D22-1321-43E5-A662-655A94D3C43F}" type="slidenum">
              <a:rPr lang="ru-RU" smtClean="0">
                <a:cs typeface="Arial" charset="0"/>
              </a:rPr>
              <a:pPr/>
              <a:t>5</a:t>
            </a:fld>
            <a:endParaRPr lang="ru-RU" smtClean="0">
              <a:cs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8493C-F77E-48E7-BDEA-D68ADCF2F763}" type="slidenum">
              <a:rPr lang="ru-RU" smtClean="0">
                <a:cs typeface="Arial" charset="0"/>
              </a:rPr>
              <a:pPr/>
              <a:t>6</a:t>
            </a:fld>
            <a:endParaRPr lang="ru-RU" smtClean="0">
              <a:cs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1529CE-A0E9-4935-9D25-FC1CA3DE36CC}" type="slidenum">
              <a:rPr lang="ru-RU" smtClean="0">
                <a:cs typeface="Arial" charset="0"/>
              </a:rPr>
              <a:pPr/>
              <a:t>7</a:t>
            </a:fld>
            <a:endParaRPr lang="ru-RU" smtClean="0"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5234E2-C6D5-45D3-AC1D-28818FA5164D}" type="slidenum">
              <a:rPr lang="ru-RU" smtClean="0">
                <a:cs typeface="Arial" charset="0"/>
              </a:rPr>
              <a:pPr/>
              <a:t>8</a:t>
            </a:fld>
            <a:endParaRPr lang="ru-RU" smtClean="0">
              <a:cs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2EDBA0-1D14-4E59-A601-15F2F3969097}" type="slidenum">
              <a:rPr lang="ru-RU" smtClean="0">
                <a:cs typeface="Arial" charset="0"/>
              </a:rPr>
              <a:pPr/>
              <a:t>9</a:t>
            </a:fld>
            <a:endParaRPr lang="ru-RU" smtClean="0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C3767-2491-4D8F-A747-43C2A775CD23}" type="slidenum">
              <a:rPr lang="ru-RU" smtClean="0">
                <a:cs typeface="Arial" charset="0"/>
              </a:rPr>
              <a:pPr/>
              <a:t>10</a:t>
            </a:fld>
            <a:endParaRPr lang="ru-RU" smtClean="0">
              <a:cs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381EA-7C0F-4A70-8456-46CCA52FD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8DFD5-B745-4838-BD6E-9266C9827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8C8F2-3D7E-4DE0-9783-975D134B3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9B4BB-DE01-49E9-95B5-BB5E76401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FCB0D-45C7-49BC-9ADA-27761FEB5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FFF8C-8002-4E8B-BEEA-36395D5E2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11C94-71E7-4D31-83EB-67133F308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08800-1AEE-4B18-9F2F-0B4C8635C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5EDB0-B447-49B8-90CB-043B4CA20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32D2A-0DC7-46DA-B97B-231965A8F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2DCFF-F143-4682-9880-FE603D3E0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C1877-765A-4C18-8E9E-C42EC90D7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C07ED-6CB2-4A92-8C8F-505C14E36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A81675F-57EE-447E-9287-2DDE29DBF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emf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microsoft.com/office/2007/relationships/diagramDrawing" Target="../diagrams/drawing1.xml"/><Relationship Id="rId5" Type="http://schemas.openxmlformats.org/officeDocument/2006/relationships/image" Target="../media/image4.emf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emf"/><Relationship Id="rId9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4" descr="Fo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323850" y="1557338"/>
            <a:ext cx="83518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99"/>
                </a:solidFill>
                <a:latin typeface="Tahoma" pitchFamily="34" charset="0"/>
              </a:rPr>
              <a:t>Ценообразование полимерного сырья на российском рынке в условиях нестабильной экономической ситуации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3059113" y="4221163"/>
            <a:ext cx="419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4967288" y="5084763"/>
            <a:ext cx="41767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99"/>
                </a:solidFill>
              </a:rPr>
              <a:t>Михаил Вышинский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99"/>
                </a:solidFill>
              </a:rPr>
              <a:t>Руководитель редакции «Полимеры» 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99"/>
                </a:solidFill>
              </a:rPr>
              <a:t>ИА «Хим-Курьер»</a:t>
            </a: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539750" y="1571625"/>
            <a:ext cx="7848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Tahoma" pitchFamily="34" charset="0"/>
              </a:rPr>
              <a:t>Ценообразование полимерного сырья на российском рынке в условиях нестабильной экономической ситуации</a:t>
            </a: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4932363" y="5108575"/>
            <a:ext cx="40322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</a:rPr>
              <a:t>Михаил Вышинский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</a:rPr>
              <a:t>Руководитель редакции «Полимеры» 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</a:rPr>
              <a:t>ИА «Хим-Курьер»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Object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6988" y="3938588"/>
            <a:ext cx="235902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13" descr="Fon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14"/>
          <p:cNvSpPr txBox="1">
            <a:spLocks noChangeArrowheads="1"/>
          </p:cNvSpPr>
          <p:nvPr/>
        </p:nvSpPr>
        <p:spPr bwMode="auto">
          <a:xfrm>
            <a:off x="1490663" y="2051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3796" name="Text Box 15"/>
          <p:cNvSpPr txBox="1">
            <a:spLocks noChangeArrowheads="1"/>
          </p:cNvSpPr>
          <p:nvPr/>
        </p:nvSpPr>
        <p:spPr bwMode="auto">
          <a:xfrm>
            <a:off x="1347788" y="1617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3379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1304925"/>
            <a:ext cx="7643812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407" name="Group 23"/>
          <p:cNvGraphicFramePr>
            <a:graphicFrameLocks noGrp="1"/>
          </p:cNvGraphicFramePr>
          <p:nvPr>
            <p:ph sz="quarter" idx="4294967295"/>
          </p:nvPr>
        </p:nvGraphicFramePr>
        <p:xfrm>
          <a:off x="0" y="1357313"/>
          <a:ext cx="9144000" cy="4572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57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53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Рыночная котировка ИА «</a:t>
                      </a:r>
                      <a:r>
                        <a:rPr kumimoji="0" lang="ru-RU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53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Хим-Курьер</a:t>
                      </a: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53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–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53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CPT</a:t>
                      </a: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53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ЦФО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576263" y="1600200"/>
          <a:ext cx="3800475" cy="2185988"/>
        </p:xfrm>
        <a:graphic>
          <a:graphicData uri="http://schemas.openxmlformats.org/presentationml/2006/ole">
            <p:oleObj spid="_x0000_s1026" name="Диаграмма" r:id="rId4" imgW="4752975" imgH="2733675" progId="Excel.Sheet.8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829175" y="1600200"/>
          <a:ext cx="3675063" cy="2185988"/>
        </p:xfrm>
        <a:graphic>
          <a:graphicData uri="http://schemas.openxmlformats.org/presentationml/2006/ole">
            <p:oleObj spid="_x0000_s1027" name="Диаграмма" r:id="rId5" imgW="6134100" imgH="3648075" progId="Excel.Sheet.8">
              <p:embed/>
            </p:oleObj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1363663" y="3938588"/>
          <a:ext cx="2224087" cy="2187575"/>
        </p:xfrm>
        <a:graphic>
          <a:graphicData uri="http://schemas.openxmlformats.org/presentationml/2006/ole">
            <p:oleObj spid="_x0000_s1028" name="Диаграмма" r:id="rId6" imgW="3429000" imgH="3371850" progId="Excel.Sheet.8">
              <p:embed/>
            </p:oleObj>
          </a:graphicData>
        </a:graphic>
      </p:graphicFrame>
      <p:graphicFrame>
        <p:nvGraphicFramePr>
          <p:cNvPr id="1029" name="Object 6"/>
          <p:cNvGraphicFramePr>
            <a:graphicFrameLocks noChangeAspect="1"/>
          </p:cNvGraphicFramePr>
          <p:nvPr>
            <p:ph type="chart" idx="4294967295"/>
          </p:nvPr>
        </p:nvGraphicFramePr>
        <p:xfrm>
          <a:off x="0" y="2162175"/>
          <a:ext cx="3429000" cy="3400425"/>
        </p:xfrm>
        <a:graphic>
          <a:graphicData uri="http://schemas.openxmlformats.org/presentationml/2006/ole">
            <p:oleObj spid="_x0000_s1029" name="Диаграмма" r:id="rId7" imgW="3429000" imgH="3400425" progId="Excel.Sheet.8">
              <p:embed/>
            </p:oleObj>
          </a:graphicData>
        </a:graphic>
      </p:graphicFrame>
      <p:pic>
        <p:nvPicPr>
          <p:cNvPr id="1031" name="Picture 13" descr="Fon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14"/>
          <p:cNvSpPr txBox="1">
            <a:spLocks noChangeArrowheads="1"/>
          </p:cNvSpPr>
          <p:nvPr/>
        </p:nvSpPr>
        <p:spPr bwMode="auto">
          <a:xfrm>
            <a:off x="1490663" y="2051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33" name="Text Box 15"/>
          <p:cNvSpPr txBox="1">
            <a:spLocks noChangeArrowheads="1"/>
          </p:cNvSpPr>
          <p:nvPr/>
        </p:nvSpPr>
        <p:spPr bwMode="auto">
          <a:xfrm>
            <a:off x="1347788" y="1617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79895" name="Group 23"/>
          <p:cNvGraphicFramePr>
            <a:graphicFrameLocks noGrp="1"/>
          </p:cNvGraphicFramePr>
          <p:nvPr>
            <p:ph sz="quarter" idx="4294967295"/>
          </p:nvPr>
        </p:nvGraphicFramePr>
        <p:xfrm>
          <a:off x="0" y="1341438"/>
          <a:ext cx="9144000" cy="515937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51592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392"/>
                          </a:solidFill>
                          <a:effectLst/>
                          <a:latin typeface="Calibri" pitchFamily="34" charset="0"/>
                        </a:rPr>
                        <a:t>ИТОГИ И ВЫВОДЫ: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79388" y="2924175"/>
            <a:ext cx="8715375" cy="338455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  <a:defRPr/>
            </a:pPr>
            <a:endParaRPr lang="ru-RU" sz="28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8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7" name="TextBox 14"/>
          <p:cNvSpPr txBox="1">
            <a:spLocks noChangeArrowheads="1"/>
          </p:cNvSpPr>
          <p:nvPr/>
        </p:nvSpPr>
        <p:spPr bwMode="auto">
          <a:xfrm>
            <a:off x="0" y="2500313"/>
            <a:ext cx="91440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/>
              <a:t>в 2016г ключевые индикаторы экономики демонстрируют негативную тенденцию</a:t>
            </a:r>
          </a:p>
          <a:p>
            <a:endParaRPr lang="ru-RU" b="1"/>
          </a:p>
          <a:p>
            <a:pPr>
              <a:buFont typeface="Wingdings" pitchFamily="2" charset="2"/>
              <a:buChar char="Ø"/>
            </a:pPr>
            <a:endParaRPr lang="ru-RU"/>
          </a:p>
          <a:p>
            <a:pPr>
              <a:buFont typeface="Wingdings" pitchFamily="2" charset="2"/>
              <a:buChar char="Ø"/>
            </a:pPr>
            <a:r>
              <a:rPr lang="ru-RU" b="1"/>
              <a:t>цены внутреннего рынка будут расти до уровня экспортного паритета</a:t>
            </a:r>
          </a:p>
          <a:p>
            <a:endParaRPr lang="ru-RU" b="1"/>
          </a:p>
          <a:p>
            <a:pPr>
              <a:buFont typeface="Wingdings" pitchFamily="2" charset="2"/>
              <a:buChar char="Ø"/>
            </a:pPr>
            <a:endParaRPr lang="ru-RU"/>
          </a:p>
          <a:p>
            <a:pPr>
              <a:buFont typeface="Wingdings" pitchFamily="2" charset="2"/>
              <a:buChar char="Ø"/>
            </a:pPr>
            <a:r>
              <a:rPr lang="ru-RU" b="1"/>
              <a:t> рост цен полиолефинов будет сопоставим с уровнем инфляции в целом по году</a:t>
            </a:r>
          </a:p>
          <a:p>
            <a:endParaRPr lang="ru-RU" b="1"/>
          </a:p>
          <a:p>
            <a:pPr>
              <a:buFont typeface="Wingdings" pitchFamily="2" charset="2"/>
              <a:buChar char="Ø"/>
            </a:pPr>
            <a:endParaRPr lang="ru-RU"/>
          </a:p>
          <a:p>
            <a:pPr>
              <a:buFont typeface="Wingdings" pitchFamily="2" charset="2"/>
              <a:buChar char="Ø"/>
            </a:pPr>
            <a:r>
              <a:rPr lang="ru-RU" b="1"/>
              <a:t> сдерживающим фактором при ценообразовании на внутреннем рынке может стать ориентация поставок на внутренний рынок 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5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611188" y="2420938"/>
            <a:ext cx="5113337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«</a:t>
            </a:r>
            <a:r>
              <a:rPr lang="ru-RU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Хим-Курьер</a:t>
            </a: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»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ru-RU" sz="2800" b="1" i="1" dirty="0">
                <a:solidFill>
                  <a:srgbClr val="6600CC"/>
                </a:solidFill>
                <a:latin typeface="Tahoma" pitchFamily="34" charset="0"/>
                <a:cs typeface="+mn-cs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ahoma" pitchFamily="34" charset="0"/>
                <a:cs typeface="+mn-cs"/>
              </a:rPr>
              <a:t>www.chem-courier.ru</a:t>
            </a:r>
            <a:r>
              <a:rPr lang="ru-RU" sz="2800" b="1" i="1" dirty="0">
                <a:solidFill>
                  <a:srgbClr val="6600CC"/>
                </a:solidFill>
                <a:latin typeface="Tahoma" pitchFamily="34" charset="0"/>
                <a:cs typeface="+mn-cs"/>
              </a:rPr>
              <a:t> </a:t>
            </a:r>
            <a:br>
              <a:rPr lang="ru-RU" sz="2800" b="1" i="1" dirty="0">
                <a:solidFill>
                  <a:srgbClr val="6600CC"/>
                </a:solidFill>
                <a:latin typeface="Tahoma" pitchFamily="34" charset="0"/>
                <a:cs typeface="+mn-cs"/>
              </a:rPr>
            </a:br>
            <a:r>
              <a:rPr lang="ru-RU" sz="2800" i="1" dirty="0">
                <a:solidFill>
                  <a:srgbClr val="6600CC"/>
                </a:solidFill>
                <a:latin typeface="Tahoma" pitchFamily="34" charset="0"/>
                <a:cs typeface="+mn-cs"/>
              </a:rPr>
              <a:t> </a:t>
            </a:r>
            <a:r>
              <a:rPr lang="ru-RU" sz="2800" b="1" i="1" dirty="0">
                <a:solidFill>
                  <a:srgbClr val="6600CC"/>
                </a:solidFill>
                <a:latin typeface="Tahoma" pitchFamily="34" charset="0"/>
                <a:cs typeface="+mn-cs"/>
              </a:rPr>
              <a:t>+7 (499) 346 03 42</a:t>
            </a:r>
            <a:r>
              <a:rPr lang="ru-RU" sz="2800" i="1" dirty="0">
                <a:solidFill>
                  <a:srgbClr val="6600CC"/>
                </a:solidFill>
                <a:latin typeface="Tahoma" pitchFamily="34" charset="0"/>
                <a:cs typeface="+mn-cs"/>
              </a:rPr>
              <a:t> </a:t>
            </a:r>
            <a:br>
              <a:rPr lang="ru-RU" sz="2800" i="1" dirty="0">
                <a:solidFill>
                  <a:srgbClr val="6600CC"/>
                </a:solidFill>
                <a:latin typeface="Tahoma" pitchFamily="34" charset="0"/>
                <a:cs typeface="+mn-cs"/>
              </a:rPr>
            </a:br>
            <a:r>
              <a:rPr lang="ru-RU" sz="2800" b="1" i="1" dirty="0">
                <a:solidFill>
                  <a:srgbClr val="6600CC"/>
                </a:solidFill>
                <a:latin typeface="Tahoma" pitchFamily="34" charset="0"/>
                <a:cs typeface="+mn-cs"/>
              </a:rPr>
              <a:t>+38 (056) 370 12 04</a:t>
            </a:r>
            <a:br>
              <a:rPr lang="ru-RU" sz="2800" b="1" i="1" dirty="0">
                <a:solidFill>
                  <a:srgbClr val="6600CC"/>
                </a:solidFill>
                <a:latin typeface="Tahoma" pitchFamily="34" charset="0"/>
                <a:cs typeface="+mn-cs"/>
              </a:rPr>
            </a:br>
            <a:r>
              <a:rPr lang="ru-RU" sz="2800" b="1" i="1" dirty="0">
                <a:solidFill>
                  <a:srgbClr val="6600CC"/>
                </a:solidFill>
                <a:latin typeface="Tahoma" pitchFamily="34" charset="0"/>
                <a:cs typeface="+mn-cs"/>
              </a:rPr>
              <a:t/>
            </a:r>
            <a:br>
              <a:rPr lang="ru-RU" sz="2800" b="1" i="1" dirty="0">
                <a:solidFill>
                  <a:srgbClr val="6600CC"/>
                </a:solidFill>
                <a:latin typeface="Tahoma" pitchFamily="34" charset="0"/>
                <a:cs typeface="+mn-cs"/>
              </a:rPr>
            </a:br>
            <a:r>
              <a:rPr lang="ru-RU" sz="2800" b="1" i="1" dirty="0">
                <a:solidFill>
                  <a:srgbClr val="6600CC"/>
                </a:solidFill>
                <a:latin typeface="Tahoma" pitchFamily="34" charset="0"/>
                <a:cs typeface="+mn-cs"/>
              </a:rPr>
              <a:t>Вышинский Михаил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6600CC"/>
                </a:solidFill>
                <a:latin typeface="Tahoma" pitchFamily="34" charset="0"/>
                <a:cs typeface="+mn-cs"/>
              </a:rPr>
              <a:t>m.vyshinskiy@chem-courier.ru</a:t>
            </a:r>
            <a:endParaRPr lang="en-US" sz="2800" dirty="0">
              <a:solidFill>
                <a:srgbClr val="6600CC"/>
              </a:solidFill>
              <a:latin typeface="Tahoma" pitchFamily="34" charset="0"/>
              <a:cs typeface="+mn-cs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en-US" sz="2800" dirty="0">
              <a:solidFill>
                <a:schemeClr val="bg1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0" y="765175"/>
            <a:ext cx="4643438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 i="1">
              <a:solidFill>
                <a:srgbClr val="333399"/>
              </a:solidFill>
              <a:latin typeface="Tahoma" pitchFamily="34" charset="0"/>
            </a:endParaRPr>
          </a:p>
          <a:p>
            <a:pPr algn="ctr"/>
            <a:endParaRPr lang="en-US" sz="2800">
              <a:solidFill>
                <a:srgbClr val="333399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endParaRPr lang="en-US" sz="2800">
              <a:latin typeface="Tahoma" pitchFamily="34" charset="0"/>
            </a:endParaRP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1258888" y="2405063"/>
            <a:ext cx="3744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«Хим-Курьер»</a:t>
            </a:r>
          </a:p>
        </p:txBody>
      </p:sp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715963" y="2989263"/>
            <a:ext cx="4895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 </a:t>
            </a:r>
            <a:r>
              <a:rPr lang="en-US" sz="2800" b="1">
                <a:solidFill>
                  <a:schemeClr val="bg1"/>
                </a:solidFill>
                <a:latin typeface="Tahoma" pitchFamily="34" charset="0"/>
              </a:rPr>
              <a:t>www.chem-courier.ru</a:t>
            </a:r>
            <a:r>
              <a:rPr lang="ru-RU" sz="2800">
                <a:solidFill>
                  <a:schemeClr val="bg1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38920" name="Rectangle 9"/>
          <p:cNvSpPr>
            <a:spLocks noChangeArrowheads="1"/>
          </p:cNvSpPr>
          <p:nvPr/>
        </p:nvSpPr>
        <p:spPr bwMode="auto">
          <a:xfrm>
            <a:off x="1336675" y="3382963"/>
            <a:ext cx="399573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bg1"/>
                </a:solidFill>
                <a:latin typeface="Tahoma" pitchFamily="34" charset="0"/>
              </a:rPr>
              <a:t>+7 (499) 346 03 42</a:t>
            </a:r>
            <a:r>
              <a:rPr lang="ru-RU" b="1" i="1">
                <a:solidFill>
                  <a:schemeClr val="bg1"/>
                </a:solidFill>
              </a:rPr>
              <a:t/>
            </a:r>
            <a:br>
              <a:rPr lang="ru-RU" b="1" i="1">
                <a:solidFill>
                  <a:schemeClr val="bg1"/>
                </a:solidFill>
              </a:rPr>
            </a:br>
            <a:endParaRPr lang="ru-RU" b="1" i="1">
              <a:solidFill>
                <a:schemeClr val="bg1"/>
              </a:solidFill>
            </a:endParaRPr>
          </a:p>
        </p:txBody>
      </p:sp>
      <p:sp>
        <p:nvSpPr>
          <p:cNvPr id="38921" name="Rectangle 10"/>
          <p:cNvSpPr>
            <a:spLocks noChangeArrowheads="1"/>
          </p:cNvSpPr>
          <p:nvPr/>
        </p:nvSpPr>
        <p:spPr bwMode="auto">
          <a:xfrm>
            <a:off x="1181100" y="3773488"/>
            <a:ext cx="41767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chemeClr val="bg1"/>
                </a:solidFill>
                <a:latin typeface="Tahoma" pitchFamily="34" charset="0"/>
              </a:rPr>
              <a:t>+38 (056) 370 12 04</a:t>
            </a:r>
            <a:r>
              <a:rPr lang="ru-RU" sz="2800" i="1">
                <a:solidFill>
                  <a:schemeClr val="bg1"/>
                </a:solidFill>
                <a:latin typeface="Tahoma" pitchFamily="34" charset="0"/>
              </a:rPr>
              <a:t/>
            </a:r>
            <a:br>
              <a:rPr lang="ru-RU" sz="2800" i="1">
                <a:solidFill>
                  <a:schemeClr val="bg1"/>
                </a:solidFill>
                <a:latin typeface="Tahoma" pitchFamily="34" charset="0"/>
              </a:rPr>
            </a:br>
            <a:endParaRPr lang="ru-RU" sz="2800" i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8922" name="Rectangle 11"/>
          <p:cNvSpPr>
            <a:spLocks noChangeArrowheads="1"/>
          </p:cNvSpPr>
          <p:nvPr/>
        </p:nvSpPr>
        <p:spPr bwMode="auto">
          <a:xfrm>
            <a:off x="1177925" y="4581525"/>
            <a:ext cx="396557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ru-RU" sz="2800" b="1" i="1">
                <a:solidFill>
                  <a:schemeClr val="bg1"/>
                </a:solidFill>
                <a:latin typeface="Tahoma" pitchFamily="34" charset="0"/>
              </a:rPr>
              <a:t>Вышинский Михаил</a:t>
            </a:r>
          </a:p>
        </p:txBody>
      </p:sp>
      <p:sp>
        <p:nvSpPr>
          <p:cNvPr id="38923" name="Rectangle 12"/>
          <p:cNvSpPr>
            <a:spLocks noChangeArrowheads="1"/>
          </p:cNvSpPr>
          <p:nvPr/>
        </p:nvSpPr>
        <p:spPr bwMode="auto">
          <a:xfrm>
            <a:off x="668338" y="5170488"/>
            <a:ext cx="49942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m.vyshinskiy@chem-courier.ru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Objec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01925"/>
            <a:ext cx="403860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Object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9175" y="1600200"/>
            <a:ext cx="3675063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Object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62175"/>
            <a:ext cx="3429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8" name="Group 6"/>
          <p:cNvGraphicFramePr>
            <a:graphicFrameLocks noGrp="1"/>
          </p:cNvGraphicFramePr>
          <p:nvPr>
            <p:ph sz="half" idx="4294967295"/>
          </p:nvPr>
        </p:nvGraphicFramePr>
        <p:xfrm>
          <a:off x="5105400" y="-963613"/>
          <a:ext cx="4038600" cy="4525963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4525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За последние пять лет прирост потребления ПП в России составил 71%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15" name="Picture 12" descr="Fon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13"/>
          <p:cNvSpPr txBox="1">
            <a:spLocks noChangeArrowheads="1"/>
          </p:cNvSpPr>
          <p:nvPr/>
        </p:nvSpPr>
        <p:spPr bwMode="auto">
          <a:xfrm>
            <a:off x="1490663" y="2051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7417" name="Text Box 14"/>
          <p:cNvSpPr txBox="1">
            <a:spLocks noChangeArrowheads="1"/>
          </p:cNvSpPr>
          <p:nvPr/>
        </p:nvSpPr>
        <p:spPr bwMode="auto">
          <a:xfrm>
            <a:off x="1347788" y="1617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2286000"/>
            <a:ext cx="8715375" cy="385762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rgbClr val="005392"/>
                </a:solidFill>
                <a:cs typeface="+mn-cs"/>
              </a:rPr>
              <a:t>Прогнозирование изменения цен на российском рынке полиолефинов в 2016 году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  <a:defRPr/>
            </a:pPr>
            <a:endParaRPr lang="ru-RU" sz="2200" dirty="0">
              <a:solidFill>
                <a:srgbClr val="005392"/>
              </a:solidFill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  <a:defRPr/>
            </a:pPr>
            <a:endParaRPr lang="ru-RU" sz="2200" dirty="0">
              <a:solidFill>
                <a:srgbClr val="005392"/>
              </a:solidFill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rgbClr val="005392"/>
                </a:solidFill>
                <a:cs typeface="+mn-cs"/>
              </a:rPr>
              <a:t>Использование долгосрочных контрактов для стабилизации ценового тренда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  <a:defRPr/>
            </a:pPr>
            <a:endParaRPr lang="ru-RU" sz="2200" dirty="0">
              <a:solidFill>
                <a:srgbClr val="005392"/>
              </a:solidFill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  <a:defRPr/>
            </a:pPr>
            <a:endParaRPr lang="ru-RU" sz="2200" dirty="0">
              <a:solidFill>
                <a:srgbClr val="005392"/>
              </a:solidFill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rgbClr val="005392"/>
                </a:solidFill>
                <a:cs typeface="+mn-cs"/>
              </a:rPr>
              <a:t>Преимущества использования формульного ценообразования. Выбор надежного и оперативного ценового ориентира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  <a:defRPr/>
            </a:pPr>
            <a:endParaRPr lang="ru-RU" sz="20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  <a:defRPr/>
            </a:pPr>
            <a:endParaRPr lang="ru-RU" sz="28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8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Objec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01925"/>
            <a:ext cx="403860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Object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9175" y="1600200"/>
            <a:ext cx="3675063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Object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62175"/>
            <a:ext cx="3429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2" descr="Fon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13"/>
          <p:cNvSpPr txBox="1">
            <a:spLocks noChangeArrowheads="1"/>
          </p:cNvSpPr>
          <p:nvPr/>
        </p:nvSpPr>
        <p:spPr bwMode="auto">
          <a:xfrm>
            <a:off x="1490663" y="2051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9463" name="Text Box 14"/>
          <p:cNvSpPr txBox="1">
            <a:spLocks noChangeArrowheads="1"/>
          </p:cNvSpPr>
          <p:nvPr/>
        </p:nvSpPr>
        <p:spPr bwMode="auto">
          <a:xfrm>
            <a:off x="1347788" y="1617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0" y="1285875"/>
            <a:ext cx="9286875" cy="5000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000" dirty="0">
                <a:solidFill>
                  <a:srgbClr val="005392"/>
                </a:solidFill>
                <a:cs typeface="+mn-cs"/>
              </a:rPr>
              <a:t>Высокая неопределенность в экономике, риски пересмотра прогноза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sz="28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8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42875" y="1906588"/>
            <a:ext cx="8858250" cy="2665412"/>
          </a:xfrm>
          <a:prstGeom prst="rect">
            <a:avLst/>
          </a:prstGeom>
          <a:ln w="38100" cmpd="sng">
            <a:solidFill>
              <a:srgbClr val="005392"/>
            </a:solidFill>
            <a:prstDash val="solid"/>
          </a:ln>
        </p:spPr>
        <p:txBody>
          <a:bodyPr/>
          <a:lstStyle/>
          <a:p>
            <a:pPr>
              <a:defRPr/>
            </a:pPr>
            <a:r>
              <a:rPr lang="ru-RU" sz="1400" b="1" dirty="0">
                <a:solidFill>
                  <a:srgbClr val="005392"/>
                </a:solidFill>
                <a:latin typeface="+mj-lt"/>
                <a:cs typeface="+mn-cs"/>
              </a:rPr>
              <a:t>Цены на нефть:</a:t>
            </a:r>
            <a:r>
              <a:rPr lang="ru-RU" sz="1400" dirty="0">
                <a:solidFill>
                  <a:srgbClr val="005392"/>
                </a:solidFill>
                <a:latin typeface="+mj-lt"/>
                <a:cs typeface="+mn-cs"/>
              </a:rPr>
              <a:t> </a:t>
            </a:r>
          </a:p>
          <a:p>
            <a:pPr>
              <a:defRPr/>
            </a:pPr>
            <a:endParaRPr lang="ru-RU" sz="1400" dirty="0">
              <a:solidFill>
                <a:srgbClr val="3C94E4"/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ru-RU" sz="1400" dirty="0">
                <a:latin typeface="+mj-lt"/>
                <a:cs typeface="+mn-cs"/>
              </a:rPr>
              <a:t>• Несмотря на снижение цен, основные производители заявляют о намерении сохранять объемы добычи </a:t>
            </a:r>
          </a:p>
          <a:p>
            <a:pPr>
              <a:defRPr/>
            </a:pPr>
            <a:endParaRPr lang="ru-RU" sz="1400" dirty="0">
              <a:latin typeface="+mj-lt"/>
              <a:cs typeface="+mn-cs"/>
            </a:endParaRPr>
          </a:p>
          <a:p>
            <a:pPr>
              <a:defRPr/>
            </a:pPr>
            <a:r>
              <a:rPr lang="ru-RU" sz="1400" dirty="0">
                <a:latin typeface="+mj-lt"/>
                <a:cs typeface="+mn-cs"/>
              </a:rPr>
              <a:t>• Наиболее вероятный сценарий – умеренный рост цен не ранее середины 2016 г. В 1к16 средняя цена на нефть </a:t>
            </a:r>
            <a:r>
              <a:rPr lang="ru-RU" sz="1400" dirty="0" err="1">
                <a:latin typeface="+mj-lt"/>
                <a:cs typeface="+mn-cs"/>
              </a:rPr>
              <a:t>Brent</a:t>
            </a:r>
            <a:r>
              <a:rPr lang="ru-RU" sz="1400" dirty="0">
                <a:latin typeface="+mj-lt"/>
                <a:cs typeface="+mn-cs"/>
              </a:rPr>
              <a:t> составит около $28 за баррель. К концу года сформируется новое равновесие на рынке в диапазоне $30-35 за баррель </a:t>
            </a:r>
          </a:p>
          <a:p>
            <a:pPr>
              <a:defRPr/>
            </a:pPr>
            <a:endParaRPr lang="ru-RU" sz="1400" dirty="0">
              <a:latin typeface="+mj-lt"/>
              <a:cs typeface="+mn-cs"/>
            </a:endParaRPr>
          </a:p>
          <a:p>
            <a:pPr>
              <a:defRPr/>
            </a:pPr>
            <a:r>
              <a:rPr lang="ru-RU" sz="1400" dirty="0">
                <a:latin typeface="+mj-lt"/>
                <a:cs typeface="+mn-cs"/>
              </a:rPr>
              <a:t>• В пессимистичном сценарии мы допускаем падение цен ниже $25 за баррель в течение года. Это может сопровождаться радикальной перестройкой рынка энергоресурсов на фоне утраты странами ОПЕК способности координировать политику на рынке нефти </a:t>
            </a:r>
            <a:endParaRPr lang="ru-RU" sz="1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sz="28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8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42875" y="4714875"/>
            <a:ext cx="8858250" cy="1857375"/>
          </a:xfrm>
          <a:prstGeom prst="rect">
            <a:avLst/>
          </a:prstGeom>
          <a:ln w="38100" cmpd="sng">
            <a:solidFill>
              <a:srgbClr val="005392"/>
            </a:solidFill>
            <a:prstDash val="solid"/>
          </a:ln>
        </p:spPr>
        <p:txBody>
          <a:bodyPr/>
          <a:lstStyle/>
          <a:p>
            <a:pPr>
              <a:defRPr/>
            </a:pPr>
            <a:r>
              <a:rPr lang="ru-RU" sz="1400" b="1" dirty="0">
                <a:solidFill>
                  <a:srgbClr val="005392"/>
                </a:solidFill>
                <a:cs typeface="+mn-cs"/>
              </a:rPr>
              <a:t>Внешнеполитическая ситуация: </a:t>
            </a:r>
          </a:p>
          <a:p>
            <a:pPr>
              <a:defRPr/>
            </a:pPr>
            <a:endParaRPr lang="ru-RU" sz="1400" dirty="0">
              <a:solidFill>
                <a:srgbClr val="3C94E4"/>
              </a:solidFill>
              <a:cs typeface="+mn-cs"/>
            </a:endParaRPr>
          </a:p>
          <a:p>
            <a:pPr>
              <a:defRPr/>
            </a:pPr>
            <a:r>
              <a:rPr lang="ru-RU" sz="1400" dirty="0">
                <a:cs typeface="+mn-cs"/>
              </a:rPr>
              <a:t>• Сложная военно-политическая обстановка на юго-востоке Украины обуславливает экономические и политические санкции в отношении России </a:t>
            </a:r>
          </a:p>
          <a:p>
            <a:pPr>
              <a:defRPr/>
            </a:pPr>
            <a:endParaRPr lang="ru-RU" sz="1400" dirty="0">
              <a:cs typeface="+mn-cs"/>
            </a:endParaRPr>
          </a:p>
          <a:p>
            <a:pPr>
              <a:defRPr/>
            </a:pPr>
            <a:r>
              <a:rPr lang="ru-RU" sz="1400" dirty="0">
                <a:cs typeface="+mn-cs"/>
              </a:rPr>
              <a:t>• Урегулирование украинского конфликта вероятно в ближайшие. Соответственно, мы предполагаем отмену санкций в 2016 г. В негативном сценарии можно говорить о дальнейшей эскалации конфликта и изоляции России. Базовый сценарий допускает снятие санкций уже во второй половине 2016 г.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sz="28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8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Objec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01925"/>
            <a:ext cx="403860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Object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9175" y="1600200"/>
            <a:ext cx="3675063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Object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62175"/>
            <a:ext cx="3429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2" descr="Fon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13"/>
          <p:cNvSpPr txBox="1">
            <a:spLocks noChangeArrowheads="1"/>
          </p:cNvSpPr>
          <p:nvPr/>
        </p:nvSpPr>
        <p:spPr bwMode="auto">
          <a:xfrm>
            <a:off x="1490663" y="2051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511" name="Text Box 14"/>
          <p:cNvSpPr txBox="1">
            <a:spLocks noChangeArrowheads="1"/>
          </p:cNvSpPr>
          <p:nvPr/>
        </p:nvSpPr>
        <p:spPr bwMode="auto">
          <a:xfrm>
            <a:off x="1347788" y="1617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0" y="1285875"/>
            <a:ext cx="9286875" cy="5000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000" dirty="0">
                <a:solidFill>
                  <a:srgbClr val="005392"/>
                </a:solidFill>
                <a:cs typeface="+mn-cs"/>
              </a:rPr>
              <a:t>Высокая неопределенность в экономике, риски пересмотра прогноза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sz="28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8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42875" y="1857375"/>
            <a:ext cx="8858250" cy="2857500"/>
          </a:xfrm>
          <a:prstGeom prst="rect">
            <a:avLst/>
          </a:prstGeom>
          <a:ln w="38100" cmpd="sng">
            <a:solidFill>
              <a:srgbClr val="005392"/>
            </a:solidFill>
            <a:prstDash val="solid"/>
          </a:ln>
        </p:spPr>
        <p:txBody>
          <a:bodyPr/>
          <a:lstStyle/>
          <a:p>
            <a:pPr>
              <a:defRPr/>
            </a:pPr>
            <a:r>
              <a:rPr lang="ru-RU" sz="1400" b="1" dirty="0">
                <a:solidFill>
                  <a:srgbClr val="005392"/>
                </a:solidFill>
                <a:cs typeface="+mn-cs"/>
              </a:rPr>
              <a:t>Курс рубля и политика ЦБ РФ:</a:t>
            </a:r>
          </a:p>
          <a:p>
            <a:pPr>
              <a:defRPr/>
            </a:pPr>
            <a:endParaRPr lang="ru-RU" sz="1400" dirty="0">
              <a:solidFill>
                <a:srgbClr val="3C94E4"/>
              </a:solidFill>
              <a:cs typeface="+mn-cs"/>
            </a:endParaRPr>
          </a:p>
          <a:p>
            <a:pPr>
              <a:defRPr/>
            </a:pPr>
            <a:r>
              <a:rPr lang="ru-RU" sz="1400" dirty="0">
                <a:cs typeface="+mn-cs"/>
              </a:rPr>
              <a:t> • Динамика курса рубля к доллару США определяется ситуацией на нефтяном рынке и является сглаживающим фактором для доходов бюджета РФ. Укрепление рубля возможно только в условиях роста цен на нефть</a:t>
            </a:r>
          </a:p>
          <a:p>
            <a:pPr>
              <a:defRPr/>
            </a:pPr>
            <a:endParaRPr lang="ru-RU" sz="1400" dirty="0">
              <a:cs typeface="+mn-cs"/>
            </a:endParaRPr>
          </a:p>
          <a:p>
            <a:pPr>
              <a:defRPr/>
            </a:pPr>
            <a:r>
              <a:rPr lang="ru-RU" sz="1400" dirty="0">
                <a:cs typeface="+mn-cs"/>
              </a:rPr>
              <a:t> • В наиболее вероятном сценарии курс рубля останется выше отметки 78 руб./долл. на протяжении всего 2016 г.</a:t>
            </a:r>
          </a:p>
          <a:p>
            <a:pPr>
              <a:defRPr/>
            </a:pPr>
            <a:endParaRPr lang="ru-RU" sz="1400" dirty="0">
              <a:cs typeface="+mn-cs"/>
            </a:endParaRPr>
          </a:p>
          <a:p>
            <a:pPr>
              <a:defRPr/>
            </a:pPr>
            <a:r>
              <a:rPr lang="ru-RU" sz="1400" dirty="0">
                <a:cs typeface="+mn-cs"/>
              </a:rPr>
              <a:t> • Монетарные инструменты ЦБ РФ явно недостаточны для противодействия внешним факторам</a:t>
            </a:r>
          </a:p>
          <a:p>
            <a:pPr>
              <a:defRPr/>
            </a:pPr>
            <a:endParaRPr lang="ru-RU" sz="1400" dirty="0">
              <a:cs typeface="+mn-cs"/>
            </a:endParaRPr>
          </a:p>
          <a:p>
            <a:pPr>
              <a:defRPr/>
            </a:pPr>
            <a:r>
              <a:rPr lang="ru-RU" sz="1400" dirty="0">
                <a:cs typeface="+mn-cs"/>
              </a:rPr>
              <a:t> • В условиях недостаточного притока капитала и повышенного внутреннего спроса на валюту политика ЦБ подразумевает сохранение валютного резерва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sz="28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8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42875" y="4818063"/>
            <a:ext cx="8858250" cy="2000250"/>
          </a:xfrm>
          <a:prstGeom prst="rect">
            <a:avLst/>
          </a:prstGeom>
          <a:ln w="38100" cmpd="sng">
            <a:solidFill>
              <a:srgbClr val="005392"/>
            </a:solidFill>
            <a:prstDash val="solid"/>
          </a:ln>
        </p:spPr>
        <p:txBody>
          <a:bodyPr/>
          <a:lstStyle/>
          <a:p>
            <a:pPr>
              <a:defRPr/>
            </a:pPr>
            <a:r>
              <a:rPr lang="ru-RU" sz="1400" b="1" dirty="0">
                <a:solidFill>
                  <a:srgbClr val="005392"/>
                </a:solidFill>
                <a:cs typeface="+mn-cs"/>
              </a:rPr>
              <a:t>Состояние экономики РФ: </a:t>
            </a:r>
          </a:p>
          <a:p>
            <a:pPr>
              <a:defRPr/>
            </a:pPr>
            <a:endParaRPr lang="ru-RU" sz="1400" dirty="0">
              <a:cs typeface="+mn-cs"/>
            </a:endParaRPr>
          </a:p>
          <a:p>
            <a:pPr>
              <a:defRPr/>
            </a:pPr>
            <a:r>
              <a:rPr lang="ru-RU" sz="1400" dirty="0">
                <a:cs typeface="+mn-cs"/>
              </a:rPr>
              <a:t>• Факторы экономических санкций и валютного курса оказывают давление на потребительские цены. Инфляция в течение всего 2016 г. будет двузначной, в негативном сценарии может достичь пика на уровне до 15% г/</a:t>
            </a:r>
            <a:r>
              <a:rPr lang="ru-RU" sz="1400" dirty="0" err="1">
                <a:cs typeface="+mn-cs"/>
              </a:rPr>
              <a:t>г</a:t>
            </a:r>
            <a:endParaRPr lang="ru-RU" sz="1400" dirty="0">
              <a:cs typeface="+mn-cs"/>
            </a:endParaRPr>
          </a:p>
          <a:p>
            <a:pPr>
              <a:defRPr/>
            </a:pPr>
            <a:endParaRPr lang="ru-RU" sz="1400" dirty="0">
              <a:cs typeface="+mn-cs"/>
            </a:endParaRPr>
          </a:p>
          <a:p>
            <a:pPr>
              <a:defRPr/>
            </a:pPr>
            <a:r>
              <a:rPr lang="ru-RU" sz="1400" dirty="0">
                <a:cs typeface="+mn-cs"/>
              </a:rPr>
              <a:t> • Падение ВВП РФ в 2016г. в наиболее вероятном сценарии может достигать 2,5%, а при негативном развитии событий – до 3,5%. Все ключевые экономические показатели: </a:t>
            </a:r>
            <a:r>
              <a:rPr lang="ru-RU" sz="1400" dirty="0" err="1">
                <a:cs typeface="+mn-cs"/>
              </a:rPr>
              <a:t>промпроизводство</a:t>
            </a:r>
            <a:r>
              <a:rPr lang="ru-RU" sz="1400" dirty="0">
                <a:cs typeface="+mn-cs"/>
              </a:rPr>
              <a:t>, инвестиции в основной капитал, реальные доходы населения и розничный товарооборот – будут снижаться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sz="28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8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4" name="Objec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01925"/>
            <a:ext cx="403860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Object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9175" y="1600200"/>
            <a:ext cx="3675063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Object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62175"/>
            <a:ext cx="3429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8" name="Group 6"/>
          <p:cNvGraphicFramePr>
            <a:graphicFrameLocks noGrp="1"/>
          </p:cNvGraphicFramePr>
          <p:nvPr>
            <p:ph sz="half" idx="4294967295"/>
          </p:nvPr>
        </p:nvGraphicFramePr>
        <p:xfrm>
          <a:off x="5105400" y="-963613"/>
          <a:ext cx="4038600" cy="4525963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4525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За последние пять лет прирост потребления ПП в России составил 71%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59" name="Picture 12" descr="Fon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13"/>
          <p:cNvSpPr txBox="1">
            <a:spLocks noChangeArrowheads="1"/>
          </p:cNvSpPr>
          <p:nvPr/>
        </p:nvSpPr>
        <p:spPr bwMode="auto">
          <a:xfrm>
            <a:off x="1490663" y="2051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61" name="Text Box 14"/>
          <p:cNvSpPr txBox="1">
            <a:spLocks noChangeArrowheads="1"/>
          </p:cNvSpPr>
          <p:nvPr/>
        </p:nvSpPr>
        <p:spPr bwMode="auto">
          <a:xfrm>
            <a:off x="1347788" y="1617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1285875"/>
            <a:ext cx="9001125" cy="71437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2400" dirty="0">
                <a:solidFill>
                  <a:srgbClr val="005392"/>
                </a:solidFill>
                <a:cs typeface="+mn-cs"/>
              </a:rPr>
              <a:t>Рост цены  </a:t>
            </a:r>
            <a:r>
              <a:rPr lang="ru-RU" sz="2400" dirty="0" err="1">
                <a:solidFill>
                  <a:srgbClr val="005392"/>
                </a:solidFill>
                <a:cs typeface="+mn-cs"/>
              </a:rPr>
              <a:t>ПП-гомо</a:t>
            </a:r>
            <a:r>
              <a:rPr lang="ru-RU" sz="2400" dirty="0">
                <a:solidFill>
                  <a:srgbClr val="005392"/>
                </a:solidFill>
                <a:cs typeface="+mn-cs"/>
              </a:rPr>
              <a:t> в 2016 году в базовом прогнозе составит 11,5% в консервативном 13,5%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  <a:defRPr/>
            </a:pPr>
            <a:endParaRPr lang="ru-RU" sz="28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8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142844" y="2071678"/>
          <a:ext cx="8858312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>
            <a:off x="4500563" y="2500313"/>
            <a:ext cx="857250" cy="2857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13318" name="Group 6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4525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За последние пять лет прирост потребления ПП в России составил 71%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04" name="Содержимое 1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5" name="Содержимое 17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6" name="Objec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01925"/>
            <a:ext cx="403860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Object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9175" y="1600200"/>
            <a:ext cx="3675063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Object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62175"/>
            <a:ext cx="3429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2" descr="Fon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13"/>
          <p:cNvSpPr txBox="1">
            <a:spLocks noChangeArrowheads="1"/>
          </p:cNvSpPr>
          <p:nvPr/>
        </p:nvSpPr>
        <p:spPr bwMode="auto">
          <a:xfrm>
            <a:off x="1490663" y="2051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5611" name="Text Box 14"/>
          <p:cNvSpPr txBox="1">
            <a:spLocks noChangeArrowheads="1"/>
          </p:cNvSpPr>
          <p:nvPr/>
        </p:nvSpPr>
        <p:spPr bwMode="auto">
          <a:xfrm>
            <a:off x="1347788" y="1617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1285875"/>
            <a:ext cx="9144000" cy="71437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2400" dirty="0">
                <a:solidFill>
                  <a:srgbClr val="005392"/>
                </a:solidFill>
                <a:cs typeface="+mn-cs"/>
              </a:rPr>
              <a:t>Рост цен ПНД* в 2016 году будет стремительнее в сравнении с другими видами полиолефинов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  <a:defRPr/>
            </a:pPr>
            <a:endParaRPr lang="ru-RU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sz="28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8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142844" y="2000240"/>
          <a:ext cx="8786874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614" name="TextBox 13"/>
          <p:cNvSpPr txBox="1">
            <a:spLocks noChangeArrowheads="1"/>
          </p:cNvSpPr>
          <p:nvPr/>
        </p:nvSpPr>
        <p:spPr bwMode="auto">
          <a:xfrm>
            <a:off x="428625" y="6488113"/>
            <a:ext cx="8329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/>
              <a:t>*- Средневзвешенный индикатор трубного и пленочного видов полимера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5572125" y="2714625"/>
            <a:ext cx="2143125" cy="857250"/>
          </a:xfrm>
          <a:prstGeom prst="ellipse">
            <a:avLst/>
          </a:prstGeom>
          <a:noFill/>
          <a:ln w="3492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0" name="Objec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01925"/>
            <a:ext cx="403860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Object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9175" y="1600200"/>
            <a:ext cx="3675063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Object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62175"/>
            <a:ext cx="3429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8" name="Group 6"/>
          <p:cNvGraphicFramePr>
            <a:graphicFrameLocks noGrp="1"/>
          </p:cNvGraphicFramePr>
          <p:nvPr>
            <p:ph sz="half" idx="4294967295"/>
          </p:nvPr>
        </p:nvGraphicFramePr>
        <p:xfrm>
          <a:off x="5105400" y="-963613"/>
          <a:ext cx="4038600" cy="4525963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4525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За последние пять лет прирост потребления ПП в России составил 71%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55" name="Picture 12" descr="Fon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 Box 13"/>
          <p:cNvSpPr txBox="1">
            <a:spLocks noChangeArrowheads="1"/>
          </p:cNvSpPr>
          <p:nvPr/>
        </p:nvSpPr>
        <p:spPr bwMode="auto">
          <a:xfrm>
            <a:off x="1490663" y="2051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7657" name="Text Box 14"/>
          <p:cNvSpPr txBox="1">
            <a:spLocks noChangeArrowheads="1"/>
          </p:cNvSpPr>
          <p:nvPr/>
        </p:nvSpPr>
        <p:spPr bwMode="auto">
          <a:xfrm>
            <a:off x="1347788" y="1617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0" y="1285875"/>
            <a:ext cx="9144000" cy="71437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2400" dirty="0" err="1">
                <a:solidFill>
                  <a:srgbClr val="005392"/>
                </a:solidFill>
                <a:cs typeface="+mn-cs"/>
              </a:rPr>
              <a:t>Волатильность</a:t>
            </a:r>
            <a:r>
              <a:rPr lang="ru-RU" sz="2400" dirty="0">
                <a:solidFill>
                  <a:srgbClr val="005392"/>
                </a:solidFill>
                <a:cs typeface="+mn-cs"/>
              </a:rPr>
              <a:t> цен ПВД в 2016г будет ниже чем в 2015-м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  <a:defRPr/>
            </a:pPr>
            <a:endParaRPr lang="ru-RU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sz="28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8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142844" y="1857340"/>
          <a:ext cx="8858312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8" name="Objec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01925"/>
            <a:ext cx="403860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Object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9175" y="1600200"/>
            <a:ext cx="3675063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Object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62175"/>
            <a:ext cx="3429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8" name="Group 6"/>
          <p:cNvGraphicFramePr>
            <a:graphicFrameLocks noGrp="1"/>
          </p:cNvGraphicFramePr>
          <p:nvPr>
            <p:ph sz="half" idx="4294967295"/>
          </p:nvPr>
        </p:nvGraphicFramePr>
        <p:xfrm>
          <a:off x="5105400" y="-963613"/>
          <a:ext cx="4038600" cy="4525963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4525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За последние пять лет прирост потребления ПП в России составил 71%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03" name="Picture 12" descr="Fon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13"/>
          <p:cNvSpPr txBox="1">
            <a:spLocks noChangeArrowheads="1"/>
          </p:cNvSpPr>
          <p:nvPr/>
        </p:nvSpPr>
        <p:spPr bwMode="auto">
          <a:xfrm>
            <a:off x="1490663" y="2051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9705" name="Text Box 14"/>
          <p:cNvSpPr txBox="1">
            <a:spLocks noChangeArrowheads="1"/>
          </p:cNvSpPr>
          <p:nvPr/>
        </p:nvSpPr>
        <p:spPr bwMode="auto">
          <a:xfrm>
            <a:off x="1347788" y="1617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13335" name="Group 23"/>
          <p:cNvGraphicFramePr>
            <a:graphicFrameLocks noGrp="1"/>
          </p:cNvGraphicFramePr>
          <p:nvPr>
            <p:ph sz="quarter" idx="4294967295"/>
          </p:nvPr>
        </p:nvGraphicFramePr>
        <p:xfrm>
          <a:off x="142875" y="1285875"/>
          <a:ext cx="9144000" cy="822325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460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39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Цены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39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спотового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39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рынка оптимальны для использования в долгосрочных контрактах на полимерном рынке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249238" y="2278063"/>
          <a:ext cx="8715375" cy="4294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6" name="Objec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01925"/>
            <a:ext cx="403860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Object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9175" y="1600200"/>
            <a:ext cx="3675063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Object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62175"/>
            <a:ext cx="3429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8" name="Group 6"/>
          <p:cNvGraphicFramePr>
            <a:graphicFrameLocks noGrp="1"/>
          </p:cNvGraphicFramePr>
          <p:nvPr>
            <p:ph sz="half" idx="4294967295"/>
          </p:nvPr>
        </p:nvGraphicFramePr>
        <p:xfrm>
          <a:off x="5105400" y="-963613"/>
          <a:ext cx="4038600" cy="4525963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4525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За последние пять лет прирост потребления ПП в России составил 71%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1751" name="Picture 12" descr="Fon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 Box 13"/>
          <p:cNvSpPr txBox="1">
            <a:spLocks noChangeArrowheads="1"/>
          </p:cNvSpPr>
          <p:nvPr/>
        </p:nvSpPr>
        <p:spPr bwMode="auto">
          <a:xfrm>
            <a:off x="1490663" y="2051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53" name="Text Box 14"/>
          <p:cNvSpPr txBox="1">
            <a:spLocks noChangeArrowheads="1"/>
          </p:cNvSpPr>
          <p:nvPr/>
        </p:nvSpPr>
        <p:spPr bwMode="auto">
          <a:xfrm>
            <a:off x="1347788" y="1617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13335" name="Group 23"/>
          <p:cNvGraphicFramePr>
            <a:graphicFrameLocks noGrp="1"/>
          </p:cNvGraphicFramePr>
          <p:nvPr>
            <p:ph sz="quarter" idx="4294967295"/>
          </p:nvPr>
        </p:nvGraphicFramePr>
        <p:xfrm>
          <a:off x="0" y="1196975"/>
          <a:ext cx="9144000" cy="803275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80326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392"/>
                          </a:solidFill>
                          <a:effectLst/>
                          <a:latin typeface="+mj-lt"/>
                        </a:rPr>
                        <a:t>Принципы формирования котировок «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5392"/>
                          </a:solidFill>
                          <a:effectLst/>
                          <a:latin typeface="+mj-lt"/>
                        </a:rPr>
                        <a:t>Хим-Курьер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392"/>
                          </a:solidFill>
                          <a:effectLst/>
                          <a:latin typeface="+mj-lt"/>
                        </a:rPr>
                        <a:t>»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392"/>
                          </a:solidFill>
                          <a:effectLst/>
                          <a:latin typeface="+mj-lt"/>
                        </a:rPr>
                        <a:t>CPT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392"/>
                          </a:solidFill>
                          <a:effectLst/>
                          <a:latin typeface="+mj-lt"/>
                        </a:rPr>
                        <a:t>ЦФО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50825" y="2349500"/>
            <a:ext cx="8715375" cy="365125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</a:pP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Репрезентативность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-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в одной ценовой позиции представлена продукция близкая по цене и качественным характеристикам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</a:pPr>
            <a:endParaRPr lang="ru-RU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</a:pP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Точность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-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ц</a:t>
            </a:r>
            <a:r>
              <a:rPr lang="ru-RU" sz="2000"/>
              <a:t>ена формируется на оговоренную партию товара, при условии 100% предоплаты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</a:pP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</a:pP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Надежность - </a:t>
            </a:r>
            <a:r>
              <a:rPr lang="ru-RU" sz="2000"/>
              <a:t>Котировка формируется с учетом опроса более 20 компаний при формировании ценовой позиции каждого полимера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</a:pP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</a:pP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Оперативность - </a:t>
            </a:r>
            <a:r>
              <a:rPr lang="ru-RU" sz="2000"/>
              <a:t>Котировка формируется еженедельно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</a:pPr>
            <a:endParaRPr lang="ru-RU" sz="240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</a:pPr>
            <a:endParaRPr lang="ru-RU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6546</TotalTime>
  <Words>625</Words>
  <Application>Microsoft Office PowerPoint</Application>
  <PresentationFormat>Экран (4:3)</PresentationFormat>
  <Paragraphs>105</Paragraphs>
  <Slides>12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Tahoma</vt:lpstr>
      <vt:lpstr>Times New Roman</vt:lpstr>
      <vt:lpstr>Wingdings</vt:lpstr>
      <vt:lpstr>Calibri</vt:lpstr>
      <vt:lpstr>Оформление по умолчанию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jlapteva</dc:creator>
  <cp:lastModifiedBy>user</cp:lastModifiedBy>
  <cp:revision>504</cp:revision>
  <dcterms:created xsi:type="dcterms:W3CDTF">2012-03-20T11:06:03Z</dcterms:created>
  <dcterms:modified xsi:type="dcterms:W3CDTF">2016-01-23T16:37:55Z</dcterms:modified>
</cp:coreProperties>
</file>