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1"/>
  </p:sldMasterIdLst>
  <p:notesMasterIdLst>
    <p:notesMasterId r:id="rId38"/>
  </p:notesMasterIdLst>
  <p:sldIdLst>
    <p:sldId id="262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283" r:id="rId37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2C05"/>
    <a:srgbClr val="575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>
        <p:scale>
          <a:sx n="100" d="100"/>
          <a:sy n="100" d="100"/>
        </p:scale>
        <p:origin x="-294" y="468"/>
      </p:cViewPr>
      <p:guideLst>
        <p:guide orient="horz" pos="2160"/>
        <p:guide orient="horz" pos="1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hlesberg_SCHL\BERECHNUNGEN\Berechnungsprogramme\TeamArbeit\GummiRu&#223;_Speziell\Internet_CPK\SPC_BerechnungCPK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2853023905905E-2"/>
          <c:y val="9.0909246116364792E-2"/>
          <c:w val="0.60950814535042297"/>
          <c:h val="0.75174953519301657"/>
        </c:manualLayout>
      </c:layout>
      <c:scatterChart>
        <c:scatterStyle val="lineMarker"/>
        <c:varyColors val="0"/>
        <c:ser>
          <c:idx val="0"/>
          <c:order val="0"/>
          <c:tx>
            <c:strRef>
              <c:f>'1.  Bestimmung des cpk Wertes'!$D$7</c:f>
              <c:strCache>
                <c:ptCount val="1"/>
                <c:pt idx="0">
                  <c:v>Messdaten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yVal>
            <c:numRef>
              <c:f>'1.  Bestimmung des cpk Wertes'!$D$9:$D$58</c:f>
              <c:numCache>
                <c:formatCode>0.00</c:formatCode>
                <c:ptCount val="50"/>
                <c:pt idx="0">
                  <c:v>4.9496021700906567</c:v>
                </c:pt>
                <c:pt idx="1">
                  <c:v>4.8189168763929047</c:v>
                </c:pt>
                <c:pt idx="2">
                  <c:v>5.0651721165922936</c:v>
                </c:pt>
                <c:pt idx="3">
                  <c:v>5.2632709765748587</c:v>
                </c:pt>
                <c:pt idx="4">
                  <c:v>5.1459143277315889</c:v>
                </c:pt>
                <c:pt idx="5">
                  <c:v>5.4394132702145725</c:v>
                </c:pt>
                <c:pt idx="6">
                  <c:v>5.1361440808977932</c:v>
                </c:pt>
                <c:pt idx="7">
                  <c:v>4.8302018866525032</c:v>
                </c:pt>
                <c:pt idx="8">
                  <c:v>4.7370559867704287</c:v>
                </c:pt>
                <c:pt idx="9">
                  <c:v>5.1706994225969538</c:v>
                </c:pt>
                <c:pt idx="10">
                  <c:v>5.0929162524698768</c:v>
                </c:pt>
                <c:pt idx="11">
                  <c:v>5.3375771484570578</c:v>
                </c:pt>
                <c:pt idx="12">
                  <c:v>4.8263751876947936</c:v>
                </c:pt>
                <c:pt idx="13">
                  <c:v>4.9852761902729981</c:v>
                </c:pt>
                <c:pt idx="14">
                  <c:v>5.0486938915855717</c:v>
                </c:pt>
                <c:pt idx="15">
                  <c:v>4.6058777469443157</c:v>
                </c:pt>
                <c:pt idx="16">
                  <c:v>5.1517873897682875</c:v>
                </c:pt>
                <c:pt idx="17">
                  <c:v>5.0301702129945625</c:v>
                </c:pt>
                <c:pt idx="18">
                  <c:v>4.7909762896597385</c:v>
                </c:pt>
                <c:pt idx="19">
                  <c:v>5.2521810529287905</c:v>
                </c:pt>
                <c:pt idx="20">
                  <c:v>5.0607028596277814</c:v>
                </c:pt>
                <c:pt idx="21">
                  <c:v>5.015276327758329</c:v>
                </c:pt>
                <c:pt idx="22">
                  <c:v>4.7497379808919504</c:v>
                </c:pt>
                <c:pt idx="23">
                  <c:v>4.9007991391408723</c:v>
                </c:pt>
                <c:pt idx="24">
                  <c:v>5.2012566255871207</c:v>
                </c:pt>
                <c:pt idx="25">
                  <c:v>4.9996862243278883</c:v>
                </c:pt>
                <c:pt idx="26">
                  <c:v>4.8166463228699286</c:v>
                </c:pt>
                <c:pt idx="27">
                  <c:v>4.971221768646501</c:v>
                </c:pt>
                <c:pt idx="28">
                  <c:v>4.990579453879036</c:v>
                </c:pt>
                <c:pt idx="29">
                  <c:v>4.8036332726769615</c:v>
                </c:pt>
                <c:pt idx="30">
                  <c:v>4.9409292286145501</c:v>
                </c:pt>
                <c:pt idx="31">
                  <c:v>4.9744491105957422</c:v>
                </c:pt>
                <c:pt idx="32">
                  <c:v>5.4642824933398515</c:v>
                </c:pt>
                <c:pt idx="33">
                  <c:v>5.2558135747676715</c:v>
                </c:pt>
                <c:pt idx="34">
                  <c:v>5.2074975782306865</c:v>
                </c:pt>
                <c:pt idx="35">
                  <c:v>5.0685536178934854</c:v>
                </c:pt>
                <c:pt idx="36">
                  <c:v>5.2061915438389406</c:v>
                </c:pt>
                <c:pt idx="37">
                  <c:v>5.0423972323915223</c:v>
                </c:pt>
                <c:pt idx="38">
                  <c:v>5.0042155079427175</c:v>
                </c:pt>
                <c:pt idx="39">
                  <c:v>4.657356966054067</c:v>
                </c:pt>
                <c:pt idx="40">
                  <c:v>5.2772603693301789</c:v>
                </c:pt>
                <c:pt idx="41">
                  <c:v>4.7912932485633064</c:v>
                </c:pt>
                <c:pt idx="42">
                  <c:v>5.0156599071488017</c:v>
                </c:pt>
                <c:pt idx="43">
                  <c:v>5.1352391336695291</c:v>
                </c:pt>
                <c:pt idx="44">
                  <c:v>5.1033577063935809</c:v>
                </c:pt>
                <c:pt idx="45">
                  <c:v>4.958056378090987</c:v>
                </c:pt>
                <c:pt idx="46">
                  <c:v>5.3381501301191747</c:v>
                </c:pt>
                <c:pt idx="47">
                  <c:v>5.0627087501925416</c:v>
                </c:pt>
                <c:pt idx="48">
                  <c:v>4.8026896719238721</c:v>
                </c:pt>
                <c:pt idx="49">
                  <c:v>4.8635857991757803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'1.  Bestimmung des cpk Wertes'!$C$2</c:f>
              <c:strCache>
                <c:ptCount val="1"/>
                <c:pt idx="0">
                  <c:v>Obere Toleranzgrenze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yVal>
            <c:numRef>
              <c:f>'1.  Bestimmung des cpk Wertes'!$A$9:$A$58</c:f>
              <c:numCache>
                <c:formatCode>General</c:formatCode>
                <c:ptCount val="50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6</c:v>
                </c:pt>
                <c:pt idx="26">
                  <c:v>6</c:v>
                </c:pt>
                <c:pt idx="27">
                  <c:v>6</c:v>
                </c:pt>
                <c:pt idx="28">
                  <c:v>6</c:v>
                </c:pt>
                <c:pt idx="29">
                  <c:v>6</c:v>
                </c:pt>
                <c:pt idx="30">
                  <c:v>6</c:v>
                </c:pt>
                <c:pt idx="31">
                  <c:v>6</c:v>
                </c:pt>
                <c:pt idx="32">
                  <c:v>6</c:v>
                </c:pt>
                <c:pt idx="33">
                  <c:v>6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6</c:v>
                </c:pt>
                <c:pt idx="38">
                  <c:v>6</c:v>
                </c:pt>
                <c:pt idx="39">
                  <c:v>6</c:v>
                </c:pt>
                <c:pt idx="40">
                  <c:v>6</c:v>
                </c:pt>
                <c:pt idx="41">
                  <c:v>6</c:v>
                </c:pt>
                <c:pt idx="42">
                  <c:v>6</c:v>
                </c:pt>
                <c:pt idx="43">
                  <c:v>6</c:v>
                </c:pt>
                <c:pt idx="44">
                  <c:v>6</c:v>
                </c:pt>
                <c:pt idx="45">
                  <c:v>6</c:v>
                </c:pt>
                <c:pt idx="46">
                  <c:v>6</c:v>
                </c:pt>
                <c:pt idx="47">
                  <c:v>6</c:v>
                </c:pt>
                <c:pt idx="48">
                  <c:v>6</c:v>
                </c:pt>
                <c:pt idx="49">
                  <c:v>6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'1.  Bestimmung des cpk Wertes'!$C$3</c:f>
              <c:strCache>
                <c:ptCount val="1"/>
                <c:pt idx="0">
                  <c:v>Untere Toleranzgrenze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yVal>
            <c:numRef>
              <c:f>'1.  Bestimmung des cpk Wertes'!$B$9:$B$58</c:f>
              <c:numCache>
                <c:formatCode>General</c:formatCode>
                <c:ptCount val="50"/>
                <c:pt idx="0">
                  <c:v>4.3</c:v>
                </c:pt>
                <c:pt idx="1">
                  <c:v>4.3</c:v>
                </c:pt>
                <c:pt idx="2">
                  <c:v>4.3</c:v>
                </c:pt>
                <c:pt idx="3">
                  <c:v>4.3</c:v>
                </c:pt>
                <c:pt idx="4">
                  <c:v>4.3</c:v>
                </c:pt>
                <c:pt idx="5">
                  <c:v>4.3</c:v>
                </c:pt>
                <c:pt idx="6">
                  <c:v>4.3</c:v>
                </c:pt>
                <c:pt idx="7">
                  <c:v>4.3</c:v>
                </c:pt>
                <c:pt idx="8">
                  <c:v>4.3</c:v>
                </c:pt>
                <c:pt idx="9">
                  <c:v>4.3</c:v>
                </c:pt>
                <c:pt idx="10">
                  <c:v>4.3</c:v>
                </c:pt>
                <c:pt idx="11">
                  <c:v>4.3</c:v>
                </c:pt>
                <c:pt idx="12">
                  <c:v>4.3</c:v>
                </c:pt>
                <c:pt idx="13">
                  <c:v>4.3</c:v>
                </c:pt>
                <c:pt idx="14">
                  <c:v>4.3</c:v>
                </c:pt>
                <c:pt idx="15">
                  <c:v>4.3</c:v>
                </c:pt>
                <c:pt idx="16">
                  <c:v>4.3</c:v>
                </c:pt>
                <c:pt idx="17">
                  <c:v>4.3</c:v>
                </c:pt>
                <c:pt idx="18">
                  <c:v>4.3</c:v>
                </c:pt>
                <c:pt idx="19">
                  <c:v>4.3</c:v>
                </c:pt>
                <c:pt idx="20">
                  <c:v>4.3</c:v>
                </c:pt>
                <c:pt idx="21">
                  <c:v>4.3</c:v>
                </c:pt>
                <c:pt idx="22">
                  <c:v>4.3</c:v>
                </c:pt>
                <c:pt idx="23">
                  <c:v>4.3</c:v>
                </c:pt>
                <c:pt idx="24">
                  <c:v>4.3</c:v>
                </c:pt>
                <c:pt idx="25">
                  <c:v>4.3</c:v>
                </c:pt>
                <c:pt idx="26">
                  <c:v>4.3</c:v>
                </c:pt>
                <c:pt idx="27">
                  <c:v>4.3</c:v>
                </c:pt>
                <c:pt idx="28">
                  <c:v>4.3</c:v>
                </c:pt>
                <c:pt idx="29">
                  <c:v>4.3</c:v>
                </c:pt>
                <c:pt idx="30">
                  <c:v>4.3</c:v>
                </c:pt>
                <c:pt idx="31">
                  <c:v>4.3</c:v>
                </c:pt>
                <c:pt idx="32">
                  <c:v>4.3</c:v>
                </c:pt>
                <c:pt idx="33">
                  <c:v>4.3</c:v>
                </c:pt>
                <c:pt idx="34">
                  <c:v>4.3</c:v>
                </c:pt>
                <c:pt idx="35">
                  <c:v>4.3</c:v>
                </c:pt>
                <c:pt idx="36">
                  <c:v>4.3</c:v>
                </c:pt>
                <c:pt idx="37">
                  <c:v>4.3</c:v>
                </c:pt>
                <c:pt idx="38">
                  <c:v>4.3</c:v>
                </c:pt>
                <c:pt idx="39">
                  <c:v>4.3</c:v>
                </c:pt>
                <c:pt idx="40">
                  <c:v>4.3</c:v>
                </c:pt>
                <c:pt idx="41">
                  <c:v>4.3</c:v>
                </c:pt>
                <c:pt idx="42">
                  <c:v>4.3</c:v>
                </c:pt>
                <c:pt idx="43">
                  <c:v>4.3</c:v>
                </c:pt>
                <c:pt idx="44">
                  <c:v>4.3</c:v>
                </c:pt>
                <c:pt idx="45">
                  <c:v>4.3</c:v>
                </c:pt>
                <c:pt idx="46">
                  <c:v>4.3</c:v>
                </c:pt>
                <c:pt idx="47">
                  <c:v>4.3</c:v>
                </c:pt>
                <c:pt idx="48">
                  <c:v>4.3</c:v>
                </c:pt>
                <c:pt idx="49">
                  <c:v>4.3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606144"/>
        <c:axId val="167612416"/>
      </c:scatterChart>
      <c:valAx>
        <c:axId val="16760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67612416"/>
        <c:crosses val="autoZero"/>
        <c:crossBetween val="midCat"/>
      </c:valAx>
      <c:valAx>
        <c:axId val="167612416"/>
        <c:scaling>
          <c:orientation val="minMax"/>
          <c:max val="6"/>
          <c:min val="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67606144"/>
        <c:crosses val="autoZero"/>
        <c:crossBetween val="midCat"/>
        <c:majorUnit val="0.5"/>
        <c:minorUnit val="0.1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317493332758559"/>
          <c:y val="0.35664396553343108"/>
          <c:w val="0.17374725784869696"/>
          <c:h val="0.2237766058248979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68AE455-21FF-4413-9FDB-C56C81D17529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09223AA-B55C-477B-A676-6D8F955641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42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658" indent="-30948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7936" indent="-24758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111" indent="-24758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285" indent="-24758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461" indent="-24758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8635" indent="-24758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3810" indent="-24758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8984" indent="-24758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251FAB-E4E8-4A8F-A740-DAC3D92197C1}" type="slidenum">
              <a:rPr lang="de-DE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de-DE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51BF2F-9F2A-418D-A0D1-5ED6955201F7}" type="slidenum">
              <a:rPr lang="de-DE">
                <a:solidFill>
                  <a:prstClr val="black"/>
                </a:solidFill>
              </a:rPr>
              <a:pPr/>
              <a:t>30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39650" name="Rectangle 7"/>
          <p:cNvSpPr txBox="1">
            <a:spLocks noGrp="1" noChangeArrowheads="1"/>
          </p:cNvSpPr>
          <p:nvPr/>
        </p:nvSpPr>
        <p:spPr bwMode="auto">
          <a:xfrm>
            <a:off x="4022274" y="9721081"/>
            <a:ext cx="3075364" cy="51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461" tIns="49731" rIns="99461" bIns="49731" anchor="b"/>
          <a:lstStyle>
            <a:lvl1pPr defTabSz="9175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8095238" indent="-37636450" defTabSz="9175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963BE89-5FF0-4DA7-A027-32EED41276F9}" type="slidenum">
              <a:rPr lang="de-DE" sz="130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e-DE" sz="13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539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69938"/>
            <a:ext cx="5111750" cy="3833812"/>
          </a:xfrm>
          <a:ln/>
        </p:spPr>
      </p:sp>
      <p:sp>
        <p:nvSpPr>
          <p:cNvPr id="539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244" y="4861360"/>
            <a:ext cx="5208816" cy="4603772"/>
          </a:xfrm>
        </p:spPr>
        <p:txBody>
          <a:bodyPr lIns="99461" tIns="49731" rIns="99461" bIns="49731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7BA1A9-AFA8-48A2-8ECA-CFAC49342BF9}" type="slidenum">
              <a:rPr lang="de-DE">
                <a:solidFill>
                  <a:prstClr val="black"/>
                </a:solidFill>
              </a:rPr>
              <a:pPr/>
              <a:t>31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49890" name="Rectangle 7"/>
          <p:cNvSpPr txBox="1">
            <a:spLocks noGrp="1" noChangeArrowheads="1"/>
          </p:cNvSpPr>
          <p:nvPr/>
        </p:nvSpPr>
        <p:spPr bwMode="auto">
          <a:xfrm>
            <a:off x="4022274" y="9721081"/>
            <a:ext cx="3075364" cy="51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461" tIns="49731" rIns="99461" bIns="49731" anchor="b"/>
          <a:lstStyle>
            <a:lvl1pPr defTabSz="9175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8095238" indent="-37636450" defTabSz="9175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452D8B7-E136-436D-B837-941B7ACB1166}" type="slidenum">
              <a:rPr lang="de-DE" sz="130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de-DE" sz="13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549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69938"/>
            <a:ext cx="5111750" cy="3833812"/>
          </a:xfrm>
          <a:ln/>
        </p:spPr>
      </p:sp>
      <p:sp>
        <p:nvSpPr>
          <p:cNvPr id="549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244" y="4861360"/>
            <a:ext cx="5208816" cy="4603772"/>
          </a:xfrm>
        </p:spPr>
        <p:txBody>
          <a:bodyPr lIns="99461" tIns="49731" rIns="99461" bIns="49731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7BA1A9-AFA8-48A2-8ECA-CFAC49342BF9}" type="slidenum">
              <a:rPr lang="de-DE">
                <a:solidFill>
                  <a:prstClr val="black"/>
                </a:solidFill>
              </a:rPr>
              <a:pPr/>
              <a:t>32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49890" name="Rectangle 7"/>
          <p:cNvSpPr txBox="1">
            <a:spLocks noGrp="1" noChangeArrowheads="1"/>
          </p:cNvSpPr>
          <p:nvPr/>
        </p:nvSpPr>
        <p:spPr bwMode="auto">
          <a:xfrm>
            <a:off x="4022274" y="9721081"/>
            <a:ext cx="3075364" cy="51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461" tIns="49731" rIns="99461" bIns="49731" anchor="b"/>
          <a:lstStyle>
            <a:lvl1pPr defTabSz="9175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8095238" indent="-37636450" defTabSz="9175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452D8B7-E136-436D-B837-941B7ACB1166}" type="slidenum">
              <a:rPr lang="de-DE" sz="130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de-DE" sz="13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549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69938"/>
            <a:ext cx="5111750" cy="3833812"/>
          </a:xfrm>
          <a:ln/>
        </p:spPr>
      </p:sp>
      <p:sp>
        <p:nvSpPr>
          <p:cNvPr id="549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244" y="4861360"/>
            <a:ext cx="5208816" cy="4603772"/>
          </a:xfrm>
        </p:spPr>
        <p:txBody>
          <a:bodyPr lIns="99461" tIns="49731" rIns="99461" bIns="49731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CEA69A-58C4-4AD9-A2F2-DE27AFB79A7B}" type="slidenum">
              <a:rPr lang="de-DE">
                <a:solidFill>
                  <a:prstClr val="black"/>
                </a:solidFill>
              </a:rPr>
              <a:pPr/>
              <a:t>33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51938" name="Rectangle 7"/>
          <p:cNvSpPr txBox="1">
            <a:spLocks noGrp="1" noChangeArrowheads="1"/>
          </p:cNvSpPr>
          <p:nvPr/>
        </p:nvSpPr>
        <p:spPr bwMode="auto">
          <a:xfrm>
            <a:off x="4022274" y="9721081"/>
            <a:ext cx="3075364" cy="51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461" tIns="49731" rIns="99461" bIns="49731" anchor="b"/>
          <a:lstStyle>
            <a:lvl1pPr defTabSz="9175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8095238" indent="-37636450" defTabSz="9175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F71B8A9-5575-41EA-B6DA-41ED8CAA7151}" type="slidenum">
              <a:rPr lang="de-DE" sz="130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de-DE" sz="13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551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69938"/>
            <a:ext cx="5111750" cy="3833812"/>
          </a:xfrm>
          <a:ln/>
        </p:spPr>
      </p:sp>
      <p:sp>
        <p:nvSpPr>
          <p:cNvPr id="551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244" y="4861360"/>
            <a:ext cx="5208816" cy="4603772"/>
          </a:xfrm>
        </p:spPr>
        <p:txBody>
          <a:bodyPr lIns="99461" tIns="49731" rIns="99461" bIns="49731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CEA69A-58C4-4AD9-A2F2-DE27AFB79A7B}" type="slidenum">
              <a:rPr lang="de-DE">
                <a:solidFill>
                  <a:prstClr val="black"/>
                </a:solidFill>
              </a:rPr>
              <a:pPr/>
              <a:t>34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51938" name="Rectangle 7"/>
          <p:cNvSpPr txBox="1">
            <a:spLocks noGrp="1" noChangeArrowheads="1"/>
          </p:cNvSpPr>
          <p:nvPr/>
        </p:nvSpPr>
        <p:spPr bwMode="auto">
          <a:xfrm>
            <a:off x="4022274" y="9721081"/>
            <a:ext cx="3075364" cy="51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461" tIns="49731" rIns="99461" bIns="49731" anchor="b"/>
          <a:lstStyle>
            <a:lvl1pPr defTabSz="9175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8095238" indent="-37636450" defTabSz="9175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F71B8A9-5575-41EA-B6DA-41ED8CAA7151}" type="slidenum">
              <a:rPr lang="de-DE" sz="130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de-DE" sz="13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551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69938"/>
            <a:ext cx="5111750" cy="3833812"/>
          </a:xfrm>
          <a:ln/>
        </p:spPr>
      </p:sp>
      <p:sp>
        <p:nvSpPr>
          <p:cNvPr id="551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244" y="4861360"/>
            <a:ext cx="5208816" cy="4603772"/>
          </a:xfrm>
        </p:spPr>
        <p:txBody>
          <a:bodyPr lIns="99461" tIns="49731" rIns="99461" bIns="49731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EB42358-B866-44E4-B704-9DE4013C4FAD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13317" name="Datumsplatzhalt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F97C570-4C87-4A23-99BA-5AFDB91B4B70}" type="datetime1">
              <a:rPr lang="de-DE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27.01.2016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13318" name="Fußzeilenplatzhalt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68350"/>
            <a:ext cx="5111750" cy="38354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027" y="4859520"/>
            <a:ext cx="5209249" cy="46074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68350"/>
            <a:ext cx="5111750" cy="38354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027" y="4859520"/>
            <a:ext cx="5209249" cy="46074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248400" y="4943238"/>
            <a:ext cx="8640000" cy="4572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4"/>
          </p:nvPr>
        </p:nvSpPr>
        <p:spPr>
          <a:xfrm>
            <a:off x="247650" y="1052512"/>
            <a:ext cx="8637588" cy="386508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3638" y="5950800"/>
            <a:ext cx="6599040" cy="360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Referent/ Abteilung/ Thema</a:t>
            </a:r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133200" y="6302796"/>
            <a:ext cx="1224186" cy="360809"/>
          </a:xfrm>
        </p:spPr>
        <p:txBody>
          <a:bodyPr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Datum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30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C:\Users\Prithviraj\Desktop\Rubber con 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5875"/>
            <a:ext cx="61595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1"/>
          <p:cNvGrpSpPr>
            <a:grpSpLocks/>
          </p:cNvGrpSpPr>
          <p:nvPr userDrawn="1"/>
        </p:nvGrpSpPr>
        <p:grpSpPr bwMode="auto">
          <a:xfrm>
            <a:off x="304800" y="6086474"/>
            <a:ext cx="1143000" cy="568325"/>
            <a:chOff x="0" y="0"/>
            <a:chExt cx="1304034" cy="648357"/>
          </a:xfrm>
        </p:grpSpPr>
        <p:pic>
          <p:nvPicPr>
            <p:cNvPr id="8" name="Picture 8" descr="IRCO - IR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9" r="49007" b="29280"/>
            <a:stretch>
              <a:fillRect/>
            </a:stretch>
          </p:blipFill>
          <p:spPr bwMode="auto">
            <a:xfrm>
              <a:off x="83246" y="0"/>
              <a:ext cx="1220788" cy="407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>
              <a:off x="0" y="371358"/>
              <a:ext cx="10951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600">
                  <a:latin typeface="Kalinga" pitchFamily="34" charset="0"/>
                  <a:ea typeface="Adobe Ming Std L" pitchFamily="2" charset="-128"/>
                </a:rPr>
                <a:t>International Rubber</a:t>
              </a:r>
            </a:p>
            <a:p>
              <a:r>
                <a:rPr lang="en-US" sz="600">
                  <a:latin typeface="Kalinga" pitchFamily="34" charset="0"/>
                  <a:ea typeface="Adobe Ming Std L" pitchFamily="2" charset="-128"/>
                </a:rPr>
                <a:t>Conference Organisation</a:t>
              </a:r>
            </a:p>
          </p:txBody>
        </p:sp>
      </p:grpSp>
      <p:pic>
        <p:nvPicPr>
          <p:cNvPr id="10" name="Picture 9" descr="IRCO - IRI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6" r="-1117" b="17165"/>
          <a:stretch>
            <a:fillRect/>
          </a:stretch>
        </p:blipFill>
        <p:spPr bwMode="auto">
          <a:xfrm>
            <a:off x="7848600" y="6062548"/>
            <a:ext cx="990600" cy="47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9"/>
          <p:cNvSpPr txBox="1">
            <a:spLocks noChangeArrowheads="1"/>
          </p:cNvSpPr>
          <p:nvPr userDrawn="1"/>
        </p:nvSpPr>
        <p:spPr bwMode="auto">
          <a:xfrm>
            <a:off x="7848600" y="6573836"/>
            <a:ext cx="87788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600" dirty="0">
                <a:latin typeface="Kalinga" pitchFamily="34" charset="0"/>
                <a:ea typeface="Adobe Ming Std L" pitchFamily="2" charset="-128"/>
              </a:rPr>
              <a:t>Indian Rubber Institute</a:t>
            </a:r>
          </a:p>
        </p:txBody>
      </p:sp>
      <p:cxnSp>
        <p:nvCxnSpPr>
          <p:cNvPr id="12" name="Straight Connector 10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6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1"/>
          <p:cNvSpPr txBox="1"/>
          <p:nvPr userDrawn="1"/>
        </p:nvSpPr>
        <p:spPr>
          <a:xfrm>
            <a:off x="1905000" y="6096000"/>
            <a:ext cx="5486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Shaping the future through innovative technology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7033"/>
            <a:ext cx="1949138" cy="69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286000" y="269503"/>
            <a:ext cx="5830200" cy="493200"/>
          </a:xfrm>
          <a:prstGeom prst="rect">
            <a:avLst/>
          </a:prstGeom>
        </p:spPr>
        <p:txBody>
          <a:bodyPr vert="horz" lIns="0" tIns="90000" rIns="0" bIns="90000" rtlCol="0" anchor="ctr">
            <a:noAutofit/>
          </a:bodyPr>
          <a:lstStyle>
            <a:lvl1pPr>
              <a:defRPr sz="2800" b="1"/>
            </a:lvl1pPr>
          </a:lstStyle>
          <a:p>
            <a:r>
              <a:rPr lang="en-GB" dirty="0" smtClean="0"/>
              <a:t> R &amp; T  Presentation Technical Details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4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8547" y="6300000"/>
            <a:ext cx="8901721" cy="37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0"/>
            </a:lvl1pPr>
          </a:lstStyle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6800" y="630000"/>
            <a:ext cx="6516000" cy="493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 smtClean="0"/>
              <a:t>Untertitel</a:t>
            </a:r>
            <a:endParaRPr lang="de-DE" noProof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136800" y="112946"/>
            <a:ext cx="6516000" cy="49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noProof="0" dirty="0" smtClean="0"/>
              <a:t>Titel durch Anklicken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9828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-8547" y="6300000"/>
            <a:ext cx="8901721" cy="37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36800" y="631544"/>
            <a:ext cx="6516000" cy="493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de-DE" dirty="0" smtClean="0"/>
              <a:t>Untertitel</a:t>
            </a:r>
            <a:endParaRPr lang="en-US" dirty="0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152460" y="1268761"/>
            <a:ext cx="8740020" cy="4897090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136800" y="112946"/>
            <a:ext cx="6516000" cy="49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noProof="0" dirty="0" smtClean="0"/>
              <a:t>Titel durch Anklicken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8479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-8547" y="6300000"/>
            <a:ext cx="8901721" cy="37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36800" y="631544"/>
            <a:ext cx="6516000" cy="493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 b="1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de-DE" dirty="0" smtClean="0"/>
              <a:t>Untertitel</a:t>
            </a:r>
            <a:endParaRPr lang="en-US" dirty="0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152460" y="1268761"/>
            <a:ext cx="8740020" cy="489709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2" name="Titelplatzhalter 1"/>
          <p:cNvSpPr>
            <a:spLocks noGrp="1"/>
          </p:cNvSpPr>
          <p:nvPr>
            <p:ph type="title"/>
          </p:nvPr>
        </p:nvSpPr>
        <p:spPr>
          <a:xfrm>
            <a:off x="136800" y="112946"/>
            <a:ext cx="6516000" cy="49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noProof="0" dirty="0" smtClean="0"/>
              <a:t>Titel durch Anklicken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39940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-8547" y="6300000"/>
            <a:ext cx="8901721" cy="37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0400" y="1267200"/>
            <a:ext cx="4038600" cy="48924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31200" y="1267199"/>
            <a:ext cx="4038600" cy="4892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6800" y="630000"/>
            <a:ext cx="6516000" cy="493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 smtClean="0"/>
              <a:t>Untertitel</a:t>
            </a:r>
            <a:endParaRPr lang="de-DE" noProof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136800" y="112946"/>
            <a:ext cx="6516000" cy="49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noProof="0" dirty="0" smtClean="0"/>
              <a:t>Titel durch Anklicken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8959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-8547" y="6300000"/>
            <a:ext cx="8901721" cy="37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6800" y="1267200"/>
            <a:ext cx="4040188" cy="639762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36800" y="1908000"/>
            <a:ext cx="4040188" cy="42804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831200" y="1267200"/>
            <a:ext cx="4039200" cy="639762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831200" y="1908000"/>
            <a:ext cx="4039200" cy="42588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6800" y="630000"/>
            <a:ext cx="6516000" cy="493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 smtClean="0"/>
              <a:t>Untertitel</a:t>
            </a:r>
            <a:endParaRPr lang="de-DE" noProof="0"/>
          </a:p>
        </p:txBody>
      </p:sp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136800" y="112946"/>
            <a:ext cx="6516000" cy="49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noProof="0" dirty="0" smtClean="0"/>
              <a:t>Titel durch Anklicken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71245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8547" y="6300000"/>
            <a:ext cx="8901721" cy="37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1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-8547" y="6300000"/>
            <a:ext cx="8901721" cy="37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Bildplatzhalter 2"/>
          <p:cNvSpPr>
            <a:spLocks noGrp="1"/>
          </p:cNvSpPr>
          <p:nvPr>
            <p:ph type="pic" idx="1"/>
          </p:nvPr>
        </p:nvSpPr>
        <p:spPr>
          <a:xfrm>
            <a:off x="250825" y="1052735"/>
            <a:ext cx="8641655" cy="3674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50825" y="4800600"/>
            <a:ext cx="8641655" cy="56673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1800" b="1"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/>
          </p:nvPr>
        </p:nvSpPr>
        <p:spPr>
          <a:xfrm>
            <a:off x="250825" y="5367338"/>
            <a:ext cx="864165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65905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arina\AppData\Local\Microsoft\Windows\Temporary Internet Files\Content.Outlook\EPJ962XK\ZEP Logo 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11113"/>
            <a:ext cx="22828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247650" y="1052512"/>
            <a:ext cx="8637588" cy="3865087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248400" y="4943238"/>
            <a:ext cx="8640000" cy="45720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78" y="5950800"/>
            <a:ext cx="6599040" cy="360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756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 smtClean="0"/>
          </a:p>
        </p:txBody>
      </p:sp>
      <p:sp>
        <p:nvSpPr>
          <p:cNvPr id="18" name="Bildplatzhalter 17"/>
          <p:cNvSpPr>
            <a:spLocks noGrp="1"/>
          </p:cNvSpPr>
          <p:nvPr>
            <p:ph type="pic" sz="quarter" idx="11"/>
          </p:nvPr>
        </p:nvSpPr>
        <p:spPr>
          <a:xfrm>
            <a:off x="7443179" y="5950800"/>
            <a:ext cx="1441450" cy="630975"/>
          </a:xfrm>
        </p:spPr>
        <p:txBody>
          <a:bodyPr rtlCol="0">
            <a:normAutofit/>
          </a:bodyPr>
          <a:lstStyle>
            <a:lvl1pPr marL="0" indent="0">
              <a:buNone/>
              <a:defRPr sz="800">
                <a:solidFill>
                  <a:srgbClr val="575656"/>
                </a:solidFill>
              </a:defRPr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251520" y="6302796"/>
            <a:ext cx="1224186" cy="360809"/>
          </a:xfrm>
        </p:spPr>
        <p:txBody>
          <a:bodyPr anchor="b">
            <a:normAutofit/>
          </a:bodyPr>
          <a:lstStyle>
            <a:lvl1pPr marL="0" indent="0">
              <a:buNone/>
              <a:defRPr sz="1200">
                <a:solidFill>
                  <a:srgbClr val="575656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4718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200" y="1267200"/>
            <a:ext cx="8740800" cy="48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6000" y="6300000"/>
            <a:ext cx="108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2000" y="6300000"/>
            <a:ext cx="36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54800" y="63000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2" descr="C:\Users\Carina\AppData\Local\Microsoft\Windows\Temporary Internet Files\Content.Outlook\EPJ962XK\ZEP Logo 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968" y="11472"/>
            <a:ext cx="2282952" cy="86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136800" y="112946"/>
            <a:ext cx="6516000" cy="49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noProof="0" dirty="0" smtClean="0"/>
              <a:t>Titel durch Anklicken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0175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7.jpe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microsoft.com/office/2007/relationships/hdphoto" Target="../media/hdphoto1.wdp"/><Relationship Id="rId4" Type="http://schemas.openxmlformats.org/officeDocument/2006/relationships/image" Target="../media/image58.jpeg"/><Relationship Id="rId9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zeppelin-systems.com/" TargetMode="External"/><Relationship Id="rId5" Type="http://schemas.openxmlformats.org/officeDocument/2006/relationships/hyperlink" Target="mailto:semen.chlesberg@zeppelin.com" TargetMode="Externa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hyperlink" Target="file:///C:\Documents%20and%20Settings\DANJ2\Desktop\Batching%20Drawings\Tyre\My%20Documents\My%20Pictures\Batching\VIPAL\Mvc-013s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technology of raw materials handling for technical rubber plants</a:t>
            </a:r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150803" y="5877272"/>
            <a:ext cx="6599040" cy="504056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/>
              <a:t>Dr. Semen Chlesberg,</a:t>
            </a:r>
          </a:p>
          <a:p>
            <a:r>
              <a:rPr lang="en-US" i="1" dirty="0" smtClean="0"/>
              <a:t>Senior Manager Sales</a:t>
            </a:r>
          </a:p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28.01.2016</a:t>
            </a:r>
            <a:endParaRPr lang="en-US" dirty="0"/>
          </a:p>
        </p:txBody>
      </p:sp>
      <p:pic>
        <p:nvPicPr>
          <p:cNvPr id="6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428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Chlesberg_SCHL\VERTRIEB_ AB2008\PROJEKTE_Diverse_TEAM\RuBex\NAVIS_180914RVg_Vorlage\von Devashish_CPK\Unbenan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24744"/>
            <a:ext cx="4608592" cy="22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Concept of low cost building with full </a:t>
            </a:r>
            <a:r>
              <a:rPr lang="en-US" dirty="0"/>
              <a:t>state of the art technology of mixing room</a:t>
            </a:r>
            <a:r>
              <a:rPr lang="en-GB" dirty="0"/>
              <a:t>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2400" dirty="0"/>
              <a:t>R &amp; T  </a:t>
            </a:r>
            <a:r>
              <a:rPr lang="en-GB" sz="2400" dirty="0" smtClean="0"/>
              <a:t>Presentation </a:t>
            </a:r>
            <a:r>
              <a:rPr lang="en-GB" sz="2400" dirty="0"/>
              <a:t>Technical Details </a:t>
            </a:r>
            <a:endParaRPr lang="de-DE" sz="2400" dirty="0"/>
          </a:p>
        </p:txBody>
      </p:sp>
      <p:pic>
        <p:nvPicPr>
          <p:cNvPr id="7" name="Picture 2" descr="D:\Chlesberg_SCHL\VERTRIEB_ AB2008\PROJEKTE_Diverse_TEAM\RuBex\NAVIS_180914RVg_Vorlage\von Devashish_CPK\Unbenannt_II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0" y="1174822"/>
            <a:ext cx="28797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Chlesberg_SCHL\VERTRIEB_ AB2008\PROJEKTE_Diverse_TEAM\RuBex\NAVIS_180914RVg_Vorlage\von Devashish_CPK\Unbenannt_I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232800" cy="187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44008" y="3573016"/>
            <a:ext cx="41920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Concepts includes: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Trucks, Bags/Big-Bag unloading stations (level 0),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Suction conveying/dosing system from storage bins to pneumatic scales,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Oils storage, dosing, feeding systems (level 0),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Small components weighing systems (off-line, level 0 or 1),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Set of weighing &amp; feeding belts,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Aspiration system, mixer, downstream, control system</a:t>
            </a:r>
            <a:endParaRPr lang="en-US" sz="14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Model Mixing Cycle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2400" dirty="0"/>
              <a:t>R &amp; T  </a:t>
            </a:r>
            <a:r>
              <a:rPr lang="en-GB" sz="2400" dirty="0" smtClean="0"/>
              <a:t>Presentation </a:t>
            </a:r>
            <a:r>
              <a:rPr lang="en-GB" sz="2400" dirty="0"/>
              <a:t>Technical Details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50" y="1340768"/>
            <a:ext cx="499903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438400" y="4495800"/>
            <a:ext cx="6095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All  </a:t>
            </a:r>
            <a:r>
              <a:rPr lang="en-US" sz="1400" dirty="0"/>
              <a:t>features of raw materials </a:t>
            </a:r>
            <a:r>
              <a:rPr lang="en-US" sz="1400" dirty="0" smtClean="0"/>
              <a:t>handling, discussed  till </a:t>
            </a:r>
            <a:r>
              <a:rPr lang="en-US" sz="1400" dirty="0"/>
              <a:t>now have to </a:t>
            </a:r>
            <a:r>
              <a:rPr lang="en-US" sz="1400" dirty="0" smtClean="0"/>
              <a:t>     provide continuous </a:t>
            </a:r>
            <a:r>
              <a:rPr lang="en-US" sz="1400" dirty="0"/>
              <a:t>work of mixer according to schedule of mixing </a:t>
            </a:r>
            <a:r>
              <a:rPr lang="en-US" sz="1400" dirty="0" smtClean="0"/>
              <a:t>cycle</a:t>
            </a:r>
          </a:p>
          <a:p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- Technical design,  presented below </a:t>
            </a:r>
            <a:r>
              <a:rPr lang="en-US" sz="1400" dirty="0"/>
              <a:t>enable us to meet requirements </a:t>
            </a:r>
            <a:r>
              <a:rPr lang="en-US" sz="1400" dirty="0" smtClean="0"/>
              <a:t> of </a:t>
            </a:r>
            <a:r>
              <a:rPr lang="en-US" sz="1400" dirty="0"/>
              <a:t>modern mixers </a:t>
            </a:r>
            <a:endParaRPr lang="de-DE" sz="1400" dirty="0"/>
          </a:p>
        </p:txBody>
      </p:sp>
      <p:pic>
        <p:nvPicPr>
          <p:cNvPr id="6" name="Picture 2" descr="C:\Users\SCHlesberg\Eigene Archive\Geschäftlich\RubberCon 2015\Mix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2895600" cy="238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Program Files (x86)\Microsoft Office\MEDIA\CAGCAT10\j0234131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1" y="764704"/>
            <a:ext cx="976265" cy="10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nhaltsplatzhalter 37"/>
          <p:cNvSpPr>
            <a:spLocks noGrp="1"/>
          </p:cNvSpPr>
          <p:nvPr>
            <p:ph type="body" sz="quarter" idx="13"/>
          </p:nvPr>
        </p:nvSpPr>
        <p:spPr>
          <a:xfrm>
            <a:off x="154800" y="1516522"/>
            <a:ext cx="4468995" cy="14512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400" b="0" dirty="0" smtClean="0"/>
              <a:t>Reliable &amp; Rapid Feeding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dirty="0" smtClean="0"/>
              <a:t>Need reliable &amp; rapid discharge from silos / daybins.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dirty="0" smtClean="0"/>
              <a:t>Fluidisation ensures material availability to dosing &amp; weighing system but requires a reliable supply of clean/dry air. </a:t>
            </a:r>
          </a:p>
          <a:p>
            <a:endParaRPr lang="en-GB" sz="1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2400" dirty="0"/>
              <a:t>R &amp; T  </a:t>
            </a:r>
            <a:r>
              <a:rPr lang="en-GB" sz="2400" dirty="0" smtClean="0"/>
              <a:t>Presentation </a:t>
            </a:r>
            <a:r>
              <a:rPr lang="en-GB" sz="2400" dirty="0"/>
              <a:t>Technical Details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61951"/>
            <a:ext cx="3892550" cy="364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343400" y="1077764"/>
            <a:ext cx="4640014" cy="698715"/>
            <a:chOff x="295" y="1560"/>
            <a:chExt cx="3183" cy="558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298" y="1560"/>
              <a:ext cx="141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441" y="1560"/>
              <a:ext cx="3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sz="1800">
                <a:latin typeface="Arial" pitchFamily="34" charset="0"/>
              </a:endParaRPr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475" y="1560"/>
              <a:ext cx="60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6969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1078" y="1560"/>
              <a:ext cx="3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1112" y="1560"/>
              <a:ext cx="331" cy="269"/>
            </a:xfrm>
            <a:prstGeom prst="rect">
              <a:avLst/>
            </a:prstGeom>
            <a:solidFill>
              <a:srgbClr val="99CC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1444" y="1560"/>
              <a:ext cx="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1490" y="1560"/>
              <a:ext cx="4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1934" y="1560"/>
              <a:ext cx="4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379" y="1560"/>
              <a:ext cx="460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2840" y="1560"/>
              <a:ext cx="34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2876" y="1560"/>
              <a:ext cx="10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2985" y="1560"/>
              <a:ext cx="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3029" y="1560"/>
              <a:ext cx="26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3296" y="1560"/>
              <a:ext cx="178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295" y="1942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>
              <a:off x="3470" y="194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>
              <a:off x="298" y="1975"/>
              <a:ext cx="31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>
              <a:off x="436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475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1080" y="1929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>
              <a:off x="1112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>
              <a:off x="1442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32"/>
            <p:cNvSpPr>
              <a:spLocks noChangeShapeType="1"/>
            </p:cNvSpPr>
            <p:nvPr/>
          </p:nvSpPr>
          <p:spPr bwMode="auto">
            <a:xfrm>
              <a:off x="148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>
              <a:off x="2982" y="1930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>
              <a:off x="3029" y="1929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>
              <a:off x="3293" y="1927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36"/>
            <p:cNvSpPr>
              <a:spLocks noChangeShapeType="1"/>
            </p:cNvSpPr>
            <p:nvPr/>
          </p:nvSpPr>
          <p:spPr bwMode="auto">
            <a:xfrm>
              <a:off x="2876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7"/>
            <p:cNvSpPr>
              <a:spLocks noChangeShapeType="1"/>
            </p:cNvSpPr>
            <p:nvPr/>
          </p:nvSpPr>
          <p:spPr bwMode="auto">
            <a:xfrm>
              <a:off x="283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>
              <a:off x="237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>
              <a:off x="1930" y="1925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Text Box 40"/>
            <p:cNvSpPr txBox="1">
              <a:spLocks noChangeArrowheads="1"/>
            </p:cNvSpPr>
            <p:nvPr/>
          </p:nvSpPr>
          <p:spPr bwMode="auto">
            <a:xfrm>
              <a:off x="1132" y="1897"/>
              <a:ext cx="333" cy="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 dirty="0">
                  <a:latin typeface="Arial" pitchFamily="34" charset="0"/>
                </a:rPr>
                <a:t>15</a:t>
              </a:r>
            </a:p>
          </p:txBody>
        </p: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>
              <a:off x="295" y="1690"/>
              <a:ext cx="8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>
              <a:off x="1441" y="1690"/>
              <a:ext cx="20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2" name="Group 5"/>
          <p:cNvGrpSpPr>
            <a:grpSpLocks/>
          </p:cNvGrpSpPr>
          <p:nvPr/>
        </p:nvGrpSpPr>
        <p:grpSpPr bwMode="auto">
          <a:xfrm>
            <a:off x="1219200" y="3352800"/>
            <a:ext cx="2769121" cy="2117229"/>
            <a:chOff x="1933" y="3069"/>
            <a:chExt cx="1814" cy="1362"/>
          </a:xfrm>
        </p:grpSpPr>
        <p:sp>
          <p:nvSpPr>
            <p:cNvPr id="43" name="Rectangle 6"/>
            <p:cNvSpPr>
              <a:spLocks noChangeArrowheads="1"/>
            </p:cNvSpPr>
            <p:nvPr/>
          </p:nvSpPr>
          <p:spPr bwMode="auto">
            <a:xfrm>
              <a:off x="1933" y="3069"/>
              <a:ext cx="1814" cy="136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44" name="Picture 7" descr="TEIL_02 transp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" y="3069"/>
              <a:ext cx="1814" cy="1362"/>
            </a:xfrm>
            <a:prstGeom prst="rect">
              <a:avLst/>
            </a:prstGeom>
            <a:noFill/>
            <a:ln w="31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extplatzhalter 6"/>
          <p:cNvSpPr txBox="1">
            <a:spLocks/>
          </p:cNvSpPr>
          <p:nvPr/>
        </p:nvSpPr>
        <p:spPr>
          <a:xfrm>
            <a:off x="136800" y="630000"/>
            <a:ext cx="6516000" cy="493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Discharge aids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Mechanical dosing </a:t>
            </a:r>
            <a:r>
              <a:rPr lang="en-GB" dirty="0" smtClean="0"/>
              <a:t>devices</a:t>
            </a:r>
            <a:endParaRPr lang="en-GB" dirty="0"/>
          </a:p>
        </p:txBody>
      </p:sp>
      <p:sp>
        <p:nvSpPr>
          <p:cNvPr id="5" name="Titel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R &amp; T Presentation </a:t>
            </a:r>
            <a:r>
              <a:rPr lang="en-GB" sz="2400" dirty="0" smtClean="0"/>
              <a:t>Technical Details </a:t>
            </a:r>
            <a:endParaRPr lang="en-GB" sz="2400" dirty="0"/>
          </a:p>
        </p:txBody>
      </p:sp>
      <p:pic>
        <p:nvPicPr>
          <p:cNvPr id="8" name="Picture 2" descr="D:\Chlesberg_SCHL\MESSE_SPEZIELL\Training_HF_Freudenberg_03.06.13\KEs_HF_03.06.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4" y="1482075"/>
            <a:ext cx="6453357" cy="456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4136260" y="1145239"/>
            <a:ext cx="4640014" cy="698715"/>
            <a:chOff x="295" y="1560"/>
            <a:chExt cx="3183" cy="558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98" y="1560"/>
              <a:ext cx="141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41" y="1560"/>
              <a:ext cx="3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sz="1800">
                <a:latin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475" y="1560"/>
              <a:ext cx="60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6969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078" y="1560"/>
              <a:ext cx="3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112" y="1560"/>
              <a:ext cx="331" cy="269"/>
            </a:xfrm>
            <a:prstGeom prst="rect">
              <a:avLst/>
            </a:prstGeom>
            <a:solidFill>
              <a:srgbClr val="99CC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1444" y="1560"/>
              <a:ext cx="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490" y="1560"/>
              <a:ext cx="4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1934" y="1560"/>
              <a:ext cx="4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2379" y="1560"/>
              <a:ext cx="460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2840" y="1560"/>
              <a:ext cx="34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2876" y="1560"/>
              <a:ext cx="10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2985" y="1560"/>
              <a:ext cx="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3029" y="1560"/>
              <a:ext cx="26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3296" y="1560"/>
              <a:ext cx="178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295" y="1942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3470" y="194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>
              <a:off x="298" y="1975"/>
              <a:ext cx="31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436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475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1080" y="1929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1112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1442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148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>
              <a:off x="2982" y="1930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>
              <a:off x="3029" y="1929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>
              <a:off x="3293" y="1927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>
              <a:off x="2876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>
              <a:off x="283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237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>
              <a:off x="1930" y="1925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>
              <a:off x="1132" y="1897"/>
              <a:ext cx="333" cy="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 dirty="0">
                  <a:latin typeface="Arial" pitchFamily="34" charset="0"/>
                </a:rPr>
                <a:t>15</a:t>
              </a:r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>
              <a:off x="295" y="1690"/>
              <a:ext cx="8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>
              <a:off x="1441" y="1690"/>
              <a:ext cx="20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sp>
        <p:nvSpPr>
          <p:cNvPr id="38" name="Inhaltsplatzhalter 37"/>
          <p:cNvSpPr>
            <a:spLocks noGrp="1"/>
          </p:cNvSpPr>
          <p:nvPr>
            <p:ph idx="4294967295"/>
          </p:nvPr>
        </p:nvSpPr>
        <p:spPr>
          <a:xfrm>
            <a:off x="239772" y="1554476"/>
            <a:ext cx="3892550" cy="4167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Limitation of Single Screw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Example: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Total cycle time: 180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Less discharge time: -15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Dosing time net: 165 sec.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Fine dosing time: 45 sec.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Net time for coarse dosing: 120 sec.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Coarse dosing rate: 833 g/sec.</a:t>
            </a:r>
            <a:br>
              <a:rPr lang="en-US" dirty="0" smtClean="0"/>
            </a:br>
            <a:r>
              <a:rPr lang="en-US" dirty="0" smtClean="0"/>
              <a:t>e. g. DN 200 Dosing Screw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Assume 10:1 turn down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Fine dosing rate: 83 g/sec</a:t>
            </a:r>
            <a:endParaRPr lang="en-US" dirty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132322" y="970961"/>
            <a:ext cx="4640014" cy="698715"/>
            <a:chOff x="295" y="1560"/>
            <a:chExt cx="3183" cy="558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298" y="1560"/>
              <a:ext cx="141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441" y="1560"/>
              <a:ext cx="3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sz="1800">
                <a:latin typeface="Arial" pitchFamily="34" charset="0"/>
              </a:endParaRPr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475" y="1560"/>
              <a:ext cx="60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6969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1078" y="1560"/>
              <a:ext cx="3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1112" y="1560"/>
              <a:ext cx="331" cy="269"/>
            </a:xfrm>
            <a:prstGeom prst="rect">
              <a:avLst/>
            </a:prstGeom>
            <a:solidFill>
              <a:srgbClr val="99CC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1444" y="1560"/>
              <a:ext cx="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1490" y="1560"/>
              <a:ext cx="4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1934" y="1560"/>
              <a:ext cx="4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379" y="1560"/>
              <a:ext cx="460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2840" y="1560"/>
              <a:ext cx="34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2876" y="1560"/>
              <a:ext cx="10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2985" y="1560"/>
              <a:ext cx="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3029" y="1560"/>
              <a:ext cx="26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3296" y="1560"/>
              <a:ext cx="178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295" y="1942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>
              <a:off x="3470" y="194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>
              <a:off x="298" y="1975"/>
              <a:ext cx="31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>
              <a:off x="436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475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1080" y="1929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>
              <a:off x="1112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>
              <a:off x="1442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32"/>
            <p:cNvSpPr>
              <a:spLocks noChangeShapeType="1"/>
            </p:cNvSpPr>
            <p:nvPr/>
          </p:nvSpPr>
          <p:spPr bwMode="auto">
            <a:xfrm>
              <a:off x="148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>
              <a:off x="2982" y="1930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>
              <a:off x="3029" y="1929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>
              <a:off x="3293" y="1927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36"/>
            <p:cNvSpPr>
              <a:spLocks noChangeShapeType="1"/>
            </p:cNvSpPr>
            <p:nvPr/>
          </p:nvSpPr>
          <p:spPr bwMode="auto">
            <a:xfrm>
              <a:off x="2876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7"/>
            <p:cNvSpPr>
              <a:spLocks noChangeShapeType="1"/>
            </p:cNvSpPr>
            <p:nvPr/>
          </p:nvSpPr>
          <p:spPr bwMode="auto">
            <a:xfrm>
              <a:off x="283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>
              <a:off x="237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>
              <a:off x="1930" y="1925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Text Box 40"/>
            <p:cNvSpPr txBox="1">
              <a:spLocks noChangeArrowheads="1"/>
            </p:cNvSpPr>
            <p:nvPr/>
          </p:nvSpPr>
          <p:spPr bwMode="auto">
            <a:xfrm>
              <a:off x="1132" y="1897"/>
              <a:ext cx="333" cy="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 dirty="0">
                  <a:latin typeface="Arial" pitchFamily="34" charset="0"/>
                </a:rPr>
                <a:t>15</a:t>
              </a:r>
            </a:p>
          </p:txBody>
        </p: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>
              <a:off x="295" y="1690"/>
              <a:ext cx="8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>
              <a:off x="1441" y="1690"/>
              <a:ext cx="20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409367" y="5029200"/>
            <a:ext cx="3667125" cy="33855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latin typeface="Arial" pitchFamily="34" charset="0"/>
              </a:rPr>
              <a:t>Possible accuracy:  ± 83 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523" y="2667000"/>
            <a:ext cx="4332222" cy="267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platzhalter 3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Dosing</a:t>
            </a:r>
            <a:r>
              <a:rPr lang="de-DE" dirty="0" smtClean="0"/>
              <a:t> </a:t>
            </a:r>
            <a:r>
              <a:rPr lang="de-DE" dirty="0" err="1" smtClean="0"/>
              <a:t>fillers</a:t>
            </a:r>
            <a:endParaRPr lang="de-DE" dirty="0"/>
          </a:p>
        </p:txBody>
      </p:sp>
      <p:sp>
        <p:nvSpPr>
          <p:cNvPr id="44" name="Inhaltsplatzhalter 1"/>
          <p:cNvSpPr txBox="1">
            <a:spLocks/>
          </p:cNvSpPr>
          <p:nvPr/>
        </p:nvSpPr>
        <p:spPr>
          <a:xfrm>
            <a:off x="4662032" y="1905000"/>
            <a:ext cx="3892550" cy="4167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cs typeface="Arial" pitchFamily="34" charset="0"/>
              </a:rPr>
              <a:t>Assume 3 fillers (2 black + 1 white) with total weight 100 kg &amp; accuracy required ± 60 g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oliennummernplatzhalt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type="body" sz="quarter" idx="13"/>
          </p:nvPr>
        </p:nvSpPr>
        <p:spPr>
          <a:xfrm>
            <a:off x="136800" y="775560"/>
            <a:ext cx="6516000" cy="493200"/>
          </a:xfrm>
        </p:spPr>
        <p:txBody>
          <a:bodyPr/>
          <a:lstStyle/>
          <a:p>
            <a:pPr marL="0" indent="0">
              <a:buNone/>
            </a:pPr>
            <a:r>
              <a:rPr lang="de-DE" dirty="0" err="1" smtClean="0"/>
              <a:t>Dosing</a:t>
            </a:r>
            <a:r>
              <a:rPr lang="de-DE" dirty="0" smtClean="0"/>
              <a:t> </a:t>
            </a:r>
            <a:r>
              <a:rPr lang="de-DE" dirty="0" err="1" smtClean="0"/>
              <a:t>fillers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R </a:t>
            </a:r>
            <a:r>
              <a:rPr lang="en-GB" sz="2400" dirty="0"/>
              <a:t>&amp; T  Presentation Technical Details </a:t>
            </a:r>
          </a:p>
        </p:txBody>
      </p:sp>
      <p:sp>
        <p:nvSpPr>
          <p:cNvPr id="38" name="Inhaltsplatzhalter 37"/>
          <p:cNvSpPr>
            <a:spLocks noGrp="1"/>
          </p:cNvSpPr>
          <p:nvPr>
            <p:ph idx="4294967295"/>
          </p:nvPr>
        </p:nvSpPr>
        <p:spPr>
          <a:xfrm>
            <a:off x="268288" y="1762888"/>
            <a:ext cx="3892550" cy="3503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C00000"/>
                </a:solidFill>
              </a:rPr>
              <a:t>Double Screw - better accuracy in a shorter </a:t>
            </a:r>
            <a:r>
              <a:rPr lang="en-US" sz="1400" b="1" dirty="0" smtClean="0">
                <a:solidFill>
                  <a:srgbClr val="C00000"/>
                </a:solidFill>
              </a:rPr>
              <a:t>time</a:t>
            </a:r>
          </a:p>
          <a:p>
            <a:pPr marL="0" indent="0">
              <a:buNone/>
            </a:pPr>
            <a:endParaRPr lang="en-US" sz="800" dirty="0"/>
          </a:p>
          <a:p>
            <a:pPr marL="0" indent="0" algn="just">
              <a:buNone/>
            </a:pPr>
            <a:r>
              <a:rPr lang="en-GB" sz="1400" b="1" u="sng" dirty="0"/>
              <a:t>Double Dosing Screw Arrangement:</a:t>
            </a:r>
            <a:endParaRPr lang="en-GB" sz="1400" b="1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400" dirty="0"/>
              <a:t>Allows shorter dosing time &amp; higher accuracy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400" dirty="0" smtClean="0"/>
              <a:t>e. g.                          DN </a:t>
            </a:r>
            <a:r>
              <a:rPr lang="en-GB" sz="1400" dirty="0"/>
              <a:t>200       DN 100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400" dirty="0"/>
              <a:t>capacity g/sec.: </a:t>
            </a:r>
            <a:r>
              <a:rPr lang="en-GB" sz="1400" dirty="0" smtClean="0"/>
              <a:t>          910               128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400" dirty="0" smtClean="0"/>
              <a:t>Coarse </a:t>
            </a:r>
            <a:r>
              <a:rPr lang="en-GB" sz="1400" dirty="0"/>
              <a:t>dosing time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/>
              <a:t>reduces to </a:t>
            </a:r>
            <a:r>
              <a:rPr lang="en-GB" sz="1400" dirty="0" smtClean="0"/>
              <a:t>     100 </a:t>
            </a:r>
            <a:r>
              <a:rPr lang="en-GB" sz="1400" dirty="0"/>
              <a:t>/ 0.91 = 110 sec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/>
              <a:t>Fine </a:t>
            </a:r>
            <a:r>
              <a:rPr lang="en-GB" sz="1400" dirty="0"/>
              <a:t>dosing rate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/>
              <a:t>reduces to </a:t>
            </a:r>
            <a:r>
              <a:rPr lang="en-GB" sz="1400" dirty="0" smtClean="0"/>
              <a:t>     128 </a:t>
            </a:r>
            <a:r>
              <a:rPr lang="en-GB" sz="1400" dirty="0"/>
              <a:t>/ 10 = 12.8 g/sec</a:t>
            </a:r>
          </a:p>
          <a:p>
            <a:pPr marL="0" indent="0">
              <a:buNone/>
            </a:pPr>
            <a:endParaRPr lang="de-DE" sz="1400" dirty="0" smtClean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883047" y="1007801"/>
            <a:ext cx="4640014" cy="698715"/>
            <a:chOff x="295" y="1560"/>
            <a:chExt cx="3183" cy="558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298" y="1560"/>
              <a:ext cx="141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441" y="1560"/>
              <a:ext cx="3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sz="1800">
                <a:latin typeface="Arial" pitchFamily="34" charset="0"/>
              </a:endParaRPr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475" y="1560"/>
              <a:ext cx="60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6969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1078" y="1560"/>
              <a:ext cx="3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1112" y="1560"/>
              <a:ext cx="331" cy="269"/>
            </a:xfrm>
            <a:prstGeom prst="rect">
              <a:avLst/>
            </a:prstGeom>
            <a:solidFill>
              <a:srgbClr val="99CC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1444" y="1560"/>
              <a:ext cx="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1490" y="1560"/>
              <a:ext cx="4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1934" y="1560"/>
              <a:ext cx="4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379" y="1560"/>
              <a:ext cx="460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2840" y="1560"/>
              <a:ext cx="34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2876" y="1560"/>
              <a:ext cx="10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2985" y="1560"/>
              <a:ext cx="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3029" y="1560"/>
              <a:ext cx="26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3296" y="1560"/>
              <a:ext cx="178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295" y="1942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>
              <a:off x="3470" y="194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>
              <a:off x="298" y="1975"/>
              <a:ext cx="31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>
              <a:off x="436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475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1080" y="1929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>
              <a:off x="1112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>
              <a:off x="1442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32"/>
            <p:cNvSpPr>
              <a:spLocks noChangeShapeType="1"/>
            </p:cNvSpPr>
            <p:nvPr/>
          </p:nvSpPr>
          <p:spPr bwMode="auto">
            <a:xfrm>
              <a:off x="148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>
              <a:off x="2982" y="1930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>
              <a:off x="3029" y="1929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>
              <a:off x="3293" y="1927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36"/>
            <p:cNvSpPr>
              <a:spLocks noChangeShapeType="1"/>
            </p:cNvSpPr>
            <p:nvPr/>
          </p:nvSpPr>
          <p:spPr bwMode="auto">
            <a:xfrm>
              <a:off x="2876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7"/>
            <p:cNvSpPr>
              <a:spLocks noChangeShapeType="1"/>
            </p:cNvSpPr>
            <p:nvPr/>
          </p:nvSpPr>
          <p:spPr bwMode="auto">
            <a:xfrm>
              <a:off x="283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>
              <a:off x="237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>
              <a:off x="1930" y="1925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Text Box 40"/>
            <p:cNvSpPr txBox="1">
              <a:spLocks noChangeArrowheads="1"/>
            </p:cNvSpPr>
            <p:nvPr/>
          </p:nvSpPr>
          <p:spPr bwMode="auto">
            <a:xfrm>
              <a:off x="1132" y="1897"/>
              <a:ext cx="333" cy="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 dirty="0">
                  <a:latin typeface="Arial" pitchFamily="34" charset="0"/>
                </a:rPr>
                <a:t>15</a:t>
              </a:r>
            </a:p>
          </p:txBody>
        </p: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>
              <a:off x="295" y="1690"/>
              <a:ext cx="8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>
              <a:off x="1441" y="1690"/>
              <a:ext cx="20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381001" y="4648200"/>
            <a:ext cx="3667125" cy="33855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latin typeface="Arial" pitchFamily="34" charset="0"/>
              </a:rPr>
              <a:t>Possible accuracy:  ± 12.8 g*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81000" y="5097224"/>
            <a:ext cx="4094105" cy="33855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latin typeface="Arial" pitchFamily="34" charset="0"/>
              </a:rPr>
              <a:t>Potential cycle time reduction of 10 sec.</a:t>
            </a:r>
          </a:p>
        </p:txBody>
      </p:sp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04" y="1828800"/>
            <a:ext cx="4007497" cy="23236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Foto_09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131" y="4297948"/>
            <a:ext cx="2554171" cy="126465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Fußzeilenplatzhalt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oliennummernplatzhalt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 </a:t>
            </a:r>
            <a:r>
              <a:rPr lang="en-GB" sz="2400" dirty="0"/>
              <a:t>R &amp; T  Presentation Technical Details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2057400"/>
            <a:ext cx="4022725" cy="343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199186" y="977685"/>
            <a:ext cx="4640014" cy="698715"/>
            <a:chOff x="295" y="1560"/>
            <a:chExt cx="3183" cy="558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298" y="1560"/>
              <a:ext cx="141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441" y="1560"/>
              <a:ext cx="3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sz="1800">
                <a:latin typeface="Arial" pitchFamily="34" charset="0"/>
              </a:endParaRPr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475" y="1560"/>
              <a:ext cx="60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6969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1078" y="1560"/>
              <a:ext cx="3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1112" y="1560"/>
              <a:ext cx="331" cy="269"/>
            </a:xfrm>
            <a:prstGeom prst="rect">
              <a:avLst/>
            </a:prstGeom>
            <a:solidFill>
              <a:srgbClr val="99CC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1444" y="1560"/>
              <a:ext cx="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1490" y="1560"/>
              <a:ext cx="4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1934" y="1560"/>
              <a:ext cx="4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379" y="1560"/>
              <a:ext cx="460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2840" y="1560"/>
              <a:ext cx="34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2876" y="1560"/>
              <a:ext cx="10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2985" y="1560"/>
              <a:ext cx="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3029" y="1560"/>
              <a:ext cx="26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3296" y="1560"/>
              <a:ext cx="178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295" y="1942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>
              <a:off x="3470" y="194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>
              <a:off x="298" y="1975"/>
              <a:ext cx="31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>
              <a:off x="436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475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1080" y="1929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>
              <a:off x="1112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>
              <a:off x="1442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32"/>
            <p:cNvSpPr>
              <a:spLocks noChangeShapeType="1"/>
            </p:cNvSpPr>
            <p:nvPr/>
          </p:nvSpPr>
          <p:spPr bwMode="auto">
            <a:xfrm>
              <a:off x="148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>
              <a:off x="2982" y="1930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>
              <a:off x="3029" y="1929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>
              <a:off x="3293" y="1927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36"/>
            <p:cNvSpPr>
              <a:spLocks noChangeShapeType="1"/>
            </p:cNvSpPr>
            <p:nvPr/>
          </p:nvSpPr>
          <p:spPr bwMode="auto">
            <a:xfrm>
              <a:off x="2876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7"/>
            <p:cNvSpPr>
              <a:spLocks noChangeShapeType="1"/>
            </p:cNvSpPr>
            <p:nvPr/>
          </p:nvSpPr>
          <p:spPr bwMode="auto">
            <a:xfrm>
              <a:off x="283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>
              <a:off x="237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>
              <a:off x="1930" y="1925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Text Box 40"/>
            <p:cNvSpPr txBox="1">
              <a:spLocks noChangeArrowheads="1"/>
            </p:cNvSpPr>
            <p:nvPr/>
          </p:nvSpPr>
          <p:spPr bwMode="auto">
            <a:xfrm>
              <a:off x="1132" y="1897"/>
              <a:ext cx="333" cy="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 dirty="0">
                  <a:latin typeface="Arial" pitchFamily="34" charset="0"/>
                </a:rPr>
                <a:t>15</a:t>
              </a:r>
            </a:p>
          </p:txBody>
        </p: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>
              <a:off x="295" y="1690"/>
              <a:ext cx="8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>
              <a:off x="1441" y="1690"/>
              <a:ext cx="20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CB, Si, WF bulk materials,  </a:t>
            </a:r>
            <a:r>
              <a:rPr lang="en-GB" dirty="0" smtClean="0"/>
              <a:t>Scales</a:t>
            </a:r>
            <a:endParaRPr lang="en-GB" dirty="0"/>
          </a:p>
        </p:txBody>
      </p:sp>
      <p:sp>
        <p:nvSpPr>
          <p:cNvPr id="42" name="Inhaltsplatzhalter 37"/>
          <p:cNvSpPr txBox="1">
            <a:spLocks/>
          </p:cNvSpPr>
          <p:nvPr/>
        </p:nvSpPr>
        <p:spPr>
          <a:xfrm>
            <a:off x="157884" y="1658007"/>
            <a:ext cx="3892550" cy="4167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ct val="50000"/>
              </a:spcBef>
              <a:buFont typeface="Wingdings" pitchFamily="2" charset="2"/>
              <a:buNone/>
            </a:pPr>
            <a:r>
              <a:rPr lang="en-US" dirty="0" smtClean="0"/>
              <a:t>Designed for standard accuracy requirements</a:t>
            </a:r>
          </a:p>
          <a:p>
            <a:pPr marL="0" indent="0" algn="just">
              <a:spcBef>
                <a:spcPct val="50000"/>
              </a:spcBef>
              <a:buFont typeface="Wingdings" pitchFamily="2" charset="2"/>
              <a:buNone/>
            </a:pPr>
            <a:endParaRPr lang="en-US" dirty="0" smtClean="0"/>
          </a:p>
          <a:p>
            <a:pPr marL="0" indent="0" algn="just">
              <a:spcBef>
                <a:spcPct val="50000"/>
              </a:spcBef>
              <a:buFont typeface="Wingdings" pitchFamily="2" charset="2"/>
              <a:buNone/>
            </a:pPr>
            <a:r>
              <a:rPr lang="en-GB" dirty="0" smtClean="0"/>
              <a:t>Fluidised Aluminium Scale: ± 0,25 % FSV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isolation valve to prevent flushing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allow for “in-flight” material in weighing program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automatic calibration option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ensure scales are not installed between floors to reduce “draft” influence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butterfly valve presents a “shelf” for material to hang up on during discharge</a:t>
            </a:r>
          </a:p>
          <a:p>
            <a:pPr marL="0" indent="0">
              <a:buFont typeface="Wingdings" pitchFamily="2" charset="2"/>
              <a:buNone/>
            </a:pPr>
            <a:endParaRPr lang="de-DE" dirty="0"/>
          </a:p>
        </p:txBody>
      </p:sp>
      <p:sp>
        <p:nvSpPr>
          <p:cNvPr id="38" name="Fußzeilenplatzhalt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199186" y="1074101"/>
            <a:ext cx="4640014" cy="698715"/>
            <a:chOff x="295" y="1560"/>
            <a:chExt cx="3183" cy="558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298" y="1560"/>
              <a:ext cx="141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441" y="1560"/>
              <a:ext cx="3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sz="1800">
                <a:latin typeface="Arial" pitchFamily="34" charset="0"/>
              </a:endParaRPr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475" y="1560"/>
              <a:ext cx="60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6969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1078" y="1560"/>
              <a:ext cx="32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1112" y="1560"/>
              <a:ext cx="331" cy="269"/>
            </a:xfrm>
            <a:prstGeom prst="rect">
              <a:avLst/>
            </a:prstGeom>
            <a:solidFill>
              <a:srgbClr val="99CC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1444" y="1560"/>
              <a:ext cx="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1490" y="1560"/>
              <a:ext cx="4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1934" y="1560"/>
              <a:ext cx="4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379" y="1560"/>
              <a:ext cx="460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2840" y="1560"/>
              <a:ext cx="34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2876" y="1560"/>
              <a:ext cx="10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2985" y="1560"/>
              <a:ext cx="43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3029" y="1560"/>
              <a:ext cx="26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3296" y="1560"/>
              <a:ext cx="178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295" y="1942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>
              <a:off x="3470" y="194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>
              <a:off x="298" y="1975"/>
              <a:ext cx="31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>
              <a:off x="436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475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1080" y="1929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>
              <a:off x="1112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>
              <a:off x="1442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32"/>
            <p:cNvSpPr>
              <a:spLocks noChangeShapeType="1"/>
            </p:cNvSpPr>
            <p:nvPr/>
          </p:nvSpPr>
          <p:spPr bwMode="auto">
            <a:xfrm>
              <a:off x="148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>
              <a:off x="2982" y="1930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>
              <a:off x="3029" y="1929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>
              <a:off x="3293" y="1927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36"/>
            <p:cNvSpPr>
              <a:spLocks noChangeShapeType="1"/>
            </p:cNvSpPr>
            <p:nvPr/>
          </p:nvSpPr>
          <p:spPr bwMode="auto">
            <a:xfrm>
              <a:off x="2876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7"/>
            <p:cNvSpPr>
              <a:spLocks noChangeShapeType="1"/>
            </p:cNvSpPr>
            <p:nvPr/>
          </p:nvSpPr>
          <p:spPr bwMode="auto">
            <a:xfrm>
              <a:off x="283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>
              <a:off x="2379" y="193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>
              <a:off x="1930" y="1925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Text Box 40"/>
            <p:cNvSpPr txBox="1">
              <a:spLocks noChangeArrowheads="1"/>
            </p:cNvSpPr>
            <p:nvPr/>
          </p:nvSpPr>
          <p:spPr bwMode="auto">
            <a:xfrm>
              <a:off x="1132" y="1897"/>
              <a:ext cx="333" cy="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 dirty="0">
                  <a:latin typeface="Arial" pitchFamily="34" charset="0"/>
                </a:rPr>
                <a:t>15</a:t>
              </a:r>
            </a:p>
          </p:txBody>
        </p: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>
              <a:off x="295" y="1690"/>
              <a:ext cx="8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>
              <a:off x="1441" y="1690"/>
              <a:ext cx="20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467544" y="1759607"/>
            <a:ext cx="4368602" cy="4045657"/>
            <a:chOff x="687933" y="2099533"/>
            <a:chExt cx="5067910" cy="4464194"/>
          </a:xfrm>
        </p:grpSpPr>
        <p:pic>
          <p:nvPicPr>
            <p:cNvPr id="43" name="Picture 71" descr="030408_Schnecke und Wa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933" y="2099533"/>
              <a:ext cx="2337262" cy="1449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1" descr="050711_Wa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5081" y="2263329"/>
              <a:ext cx="2290762" cy="2191990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41"/>
            <p:cNvGrpSpPr>
              <a:grpSpLocks/>
            </p:cNvGrpSpPr>
            <p:nvPr/>
          </p:nvGrpSpPr>
          <p:grpSpPr bwMode="auto">
            <a:xfrm>
              <a:off x="3482543" y="4687095"/>
              <a:ext cx="2273299" cy="1593850"/>
              <a:chOff x="360" y="1409"/>
              <a:chExt cx="1432" cy="1004"/>
            </a:xfrm>
          </p:grpSpPr>
          <p:pic>
            <p:nvPicPr>
              <p:cNvPr id="51" name="Picture 42" descr="SWL15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1409"/>
                <a:ext cx="636" cy="986"/>
              </a:xfrm>
              <a:prstGeom prst="rect">
                <a:avLst/>
              </a:prstGeom>
              <a:solidFill>
                <a:srgbClr val="DDF2FF"/>
              </a:solidFill>
              <a:ln w="9525">
                <a:solidFill>
                  <a:srgbClr val="969696"/>
                </a:solidFill>
                <a:miter lim="800000"/>
                <a:headEnd/>
                <a:tailEnd/>
              </a:ln>
            </p:spPr>
          </p:pic>
          <p:pic>
            <p:nvPicPr>
              <p:cNvPr id="52" name="Picture 43" descr="050617_Behälter_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" y="1409"/>
                <a:ext cx="796" cy="1004"/>
              </a:xfrm>
              <a:prstGeom prst="rect">
                <a:avLst/>
              </a:prstGeom>
              <a:noFill/>
              <a:ln w="9525">
                <a:solidFill>
                  <a:srgbClr val="96969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8" name="Picture 44" descr="Foto_09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687" y="3634172"/>
              <a:ext cx="2153756" cy="106634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 Box 39"/>
            <p:cNvSpPr txBox="1">
              <a:spLocks noChangeArrowheads="1"/>
            </p:cNvSpPr>
            <p:nvPr/>
          </p:nvSpPr>
          <p:spPr bwMode="auto">
            <a:xfrm>
              <a:off x="3960424" y="6319252"/>
              <a:ext cx="15240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GB" sz="1000" b="1" dirty="0" smtClean="0">
                  <a:solidFill>
                    <a:srgbClr val="000066"/>
                  </a:solidFill>
                  <a:latin typeface="Univers" pitchFamily="34" charset="0"/>
                  <a:ea typeface="+mn-ea"/>
                </a:rPr>
                <a:t>Suction  scale</a:t>
              </a:r>
              <a:endParaRPr lang="en-GB" sz="1000" b="1" dirty="0">
                <a:solidFill>
                  <a:srgbClr val="000066"/>
                </a:solidFill>
                <a:latin typeface="Univers" pitchFamily="34" charset="0"/>
                <a:ea typeface="+mn-ea"/>
                <a:cs typeface="+mn-cs"/>
              </a:endParaRPr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9" y="4138021"/>
            <a:ext cx="2233304" cy="137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CB, Si, WF bulk materials,  </a:t>
            </a:r>
            <a:r>
              <a:rPr lang="en-GB" dirty="0" smtClean="0"/>
              <a:t>Scales</a:t>
            </a:r>
            <a:endParaRPr lang="en-GB" dirty="0"/>
          </a:p>
        </p:txBody>
      </p:sp>
      <p:sp>
        <p:nvSpPr>
          <p:cNvPr id="54" name="Inhaltsplatzhalter 37"/>
          <p:cNvSpPr txBox="1">
            <a:spLocks/>
          </p:cNvSpPr>
          <p:nvPr/>
        </p:nvSpPr>
        <p:spPr>
          <a:xfrm>
            <a:off x="5387251" y="1709990"/>
            <a:ext cx="3360176" cy="3732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ct val="50000"/>
              </a:spcBef>
              <a:buFont typeface="Wingdings" pitchFamily="2" charset="2"/>
              <a:buNone/>
            </a:pPr>
            <a:r>
              <a:rPr lang="en-US" dirty="0" smtClean="0"/>
              <a:t>Designed for high accuracy requirements</a:t>
            </a:r>
          </a:p>
          <a:p>
            <a:pPr marL="0" indent="0" algn="just">
              <a:spcBef>
                <a:spcPct val="50000"/>
              </a:spcBef>
              <a:buFont typeface="Wingdings" pitchFamily="2" charset="2"/>
              <a:buNone/>
            </a:pPr>
            <a:endParaRPr lang="en-GB" dirty="0" smtClean="0"/>
          </a:p>
          <a:p>
            <a:pPr marL="0" indent="0" algn="just">
              <a:spcBef>
                <a:spcPct val="30000"/>
              </a:spcBef>
              <a:buFont typeface="Wingdings" pitchFamily="2" charset="2"/>
              <a:buNone/>
            </a:pPr>
            <a:r>
              <a:rPr lang="en-GB" dirty="0" smtClean="0"/>
              <a:t>Rubber Scale: ± 0,1 % FSV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3 load cell weighing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substantial frame (helps dampen vibration)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wind guards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non-stick rubber hopper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vibration during discharge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large/full-bore discharge valve (e. g. mechanical pinch type)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vent filter part of “weighed” assembly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filter cleaned during discharge</a:t>
            </a:r>
          </a:p>
          <a:p>
            <a:pPr algn="just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vibration damping mounts</a:t>
            </a:r>
            <a:endParaRPr lang="en-GB" dirty="0"/>
          </a:p>
        </p:txBody>
      </p:sp>
      <p:sp>
        <p:nvSpPr>
          <p:cNvPr id="38" name="Fußzeilenplatzhalt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28800"/>
            <a:ext cx="3092450" cy="369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046400" y="957796"/>
            <a:ext cx="4640400" cy="718604"/>
            <a:chOff x="324" y="1399"/>
            <a:chExt cx="5102" cy="765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25" y="1399"/>
              <a:ext cx="225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552" y="1399"/>
              <a:ext cx="29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sz="1800">
                <a:latin typeface="Arial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582" y="1399"/>
              <a:ext cx="959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542" y="1399"/>
              <a:ext cx="29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73" y="1399"/>
              <a:ext cx="593" cy="363"/>
            </a:xfrm>
            <a:prstGeom prst="rect">
              <a:avLst/>
            </a:prstGeom>
            <a:solidFill>
              <a:srgbClr val="96969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167" y="1399"/>
              <a:ext cx="29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198" y="1399"/>
              <a:ext cx="705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905" y="1399"/>
              <a:ext cx="706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3613" y="1399"/>
              <a:ext cx="732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4347" y="1399"/>
              <a:ext cx="168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4516" y="1399"/>
              <a:ext cx="170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688" y="1399"/>
              <a:ext cx="27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4717" y="1399"/>
              <a:ext cx="423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5142" y="1399"/>
              <a:ext cx="282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326" y="1915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5426" y="1915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324" y="1959"/>
              <a:ext cx="50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544" y="1901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587" y="1901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1537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1576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2161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2200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4683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4722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5143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4517" y="1898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4347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3610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2900" y="1902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1622" y="1869"/>
              <a:ext cx="494" cy="29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200" b="1" dirty="0">
                  <a:latin typeface="Arial" charset="0"/>
                </a:rPr>
                <a:t>21</a:t>
              </a: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2166" y="1578"/>
              <a:ext cx="325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>
              <a:off x="326" y="1578"/>
              <a:ext cx="124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Waiting </a:t>
            </a:r>
            <a:r>
              <a:rPr lang="de-DE" dirty="0" err="1" smtClean="0"/>
              <a:t>hopper</a:t>
            </a:r>
            <a:endParaRPr lang="de-DE" dirty="0"/>
          </a:p>
        </p:txBody>
      </p:sp>
      <p:sp>
        <p:nvSpPr>
          <p:cNvPr id="42" name="Inhaltsplatzhalter 1"/>
          <p:cNvSpPr txBox="1">
            <a:spLocks/>
          </p:cNvSpPr>
          <p:nvPr/>
        </p:nvSpPr>
        <p:spPr>
          <a:xfrm>
            <a:off x="683568" y="2176220"/>
            <a:ext cx="3892550" cy="3124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Can be helpful when charging powders to mixer in 2 steps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Ensure mixer is not “waiting” for charge to be prepared</a:t>
            </a:r>
          </a:p>
          <a:p>
            <a:pPr marL="0" indent="0">
              <a:buNone/>
            </a:pPr>
            <a:r>
              <a:rPr lang="en-US" dirty="0" smtClean="0"/>
              <a:t>       or: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Ensure system is not “waiting” for mixer to be ready before it can empty and prepare next batch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Penalty is increased height!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pic>
        <p:nvPicPr>
          <p:cNvPr id="41" name="Picture 3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36713"/>
            <a:ext cx="2400300" cy="4167187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789823" y="1000193"/>
            <a:ext cx="4640400" cy="718604"/>
            <a:chOff x="324" y="1399"/>
            <a:chExt cx="5102" cy="765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25" y="1399"/>
              <a:ext cx="225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552" y="1399"/>
              <a:ext cx="29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sz="1800">
                <a:latin typeface="Arial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582" y="1399"/>
              <a:ext cx="959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542" y="1399"/>
              <a:ext cx="29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73" y="1399"/>
              <a:ext cx="593" cy="363"/>
            </a:xfrm>
            <a:prstGeom prst="rect">
              <a:avLst/>
            </a:prstGeom>
            <a:solidFill>
              <a:srgbClr val="96969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167" y="1399"/>
              <a:ext cx="29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198" y="1399"/>
              <a:ext cx="705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905" y="1399"/>
              <a:ext cx="706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3613" y="1399"/>
              <a:ext cx="732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4347" y="1399"/>
              <a:ext cx="168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4516" y="1399"/>
              <a:ext cx="170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688" y="1399"/>
              <a:ext cx="27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4717" y="1399"/>
              <a:ext cx="423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5142" y="1399"/>
              <a:ext cx="282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326" y="1915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5426" y="1915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324" y="1959"/>
              <a:ext cx="50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544" y="1901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587" y="1901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1537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1576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2161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2200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4683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4722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5143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4517" y="1898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4347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3610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2900" y="1902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1622" y="1869"/>
              <a:ext cx="494" cy="29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200" b="1" dirty="0">
                  <a:latin typeface="Arial" charset="0"/>
                </a:rPr>
                <a:t>21</a:t>
              </a: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2166" y="1578"/>
              <a:ext cx="325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>
              <a:off x="326" y="1578"/>
              <a:ext cx="124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2" name="Line 40"/>
          <p:cNvSpPr>
            <a:spLocks noChangeShapeType="1"/>
          </p:cNvSpPr>
          <p:nvPr/>
        </p:nvSpPr>
        <p:spPr bwMode="auto">
          <a:xfrm>
            <a:off x="3895200" y="2147547"/>
            <a:ext cx="1819800" cy="36705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>
            <a:off x="4267200" y="2819401"/>
            <a:ext cx="1334270" cy="32157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>
            <a:off x="4464109" y="3505200"/>
            <a:ext cx="1137362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>
            <a:off x="4134405" y="4267200"/>
            <a:ext cx="158059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Transfer chutes</a:t>
            </a:r>
            <a:endParaRPr lang="en-US" dirty="0"/>
          </a:p>
        </p:txBody>
      </p:sp>
      <p:sp>
        <p:nvSpPr>
          <p:cNvPr id="46" name="Inhaltsplatzhalter 1"/>
          <p:cNvSpPr txBox="1">
            <a:spLocks/>
          </p:cNvSpPr>
          <p:nvPr/>
        </p:nvSpPr>
        <p:spPr>
          <a:xfrm>
            <a:off x="611560" y="1916832"/>
            <a:ext cx="3892550" cy="4167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Weight of chute isolated from scale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Flexible non-stick rubber glued rather than stitched to avoid hold-up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Additional support for long off-vertical chutes. Easier implementation for overhead cranes.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Chute vibrators to minimize sticking </a:t>
            </a:r>
            <a:br>
              <a:rPr lang="en-US" dirty="0" smtClean="0"/>
            </a:br>
            <a:r>
              <a:rPr lang="en-US" dirty="0" smtClean="0"/>
              <a:t>(&lt; 10 g/m without incremental build-up)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0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42" y="1633431"/>
            <a:ext cx="2252951" cy="162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136800" y="630000"/>
            <a:ext cx="6883472" cy="493200"/>
          </a:xfrm>
        </p:spPr>
        <p:txBody>
          <a:bodyPr/>
          <a:lstStyle/>
          <a:p>
            <a:r>
              <a:rPr lang="de-DE" dirty="0" err="1" smtClean="0"/>
              <a:t>Upstream</a:t>
            </a:r>
            <a:r>
              <a:rPr lang="de-DE" dirty="0" smtClean="0"/>
              <a:t> </a:t>
            </a:r>
            <a:r>
              <a:rPr lang="de-DE" dirty="0" err="1" smtClean="0"/>
              <a:t>equipment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mixing</a:t>
            </a:r>
            <a:r>
              <a:rPr lang="de-DE" dirty="0" smtClean="0"/>
              <a:t> </a:t>
            </a:r>
            <a:r>
              <a:rPr lang="de-DE" dirty="0" err="1" smtClean="0"/>
              <a:t>room</a:t>
            </a:r>
            <a:r>
              <a:rPr lang="de-DE" dirty="0" smtClean="0"/>
              <a:t> – online </a:t>
            </a:r>
            <a:r>
              <a:rPr lang="de-DE" dirty="0" err="1" smtClean="0"/>
              <a:t>system</a:t>
            </a:r>
            <a:endParaRPr lang="de-DE" dirty="0"/>
          </a:p>
        </p:txBody>
      </p:sp>
      <p:sp>
        <p:nvSpPr>
          <p:cNvPr id="5" name="Titel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Plant  Engineering  for  „Rubber &amp; Tire“  Applications </a:t>
            </a:r>
            <a:endParaRPr lang="en-GB" sz="2400" dirty="0"/>
          </a:p>
        </p:txBody>
      </p:sp>
      <p:pic>
        <p:nvPicPr>
          <p:cNvPr id="9" name="Picture 2" descr="D:\Chlesberg_SCHL\VERTRIEB_ AB2008\PROJEKTE_Diverse_TEAM\RuBex\NAVIS_180914RVg_Vorlage\von Devashish_CPK\Unbenannt_II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76" y="3401665"/>
            <a:ext cx="2667000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495799" y="1235075"/>
            <a:ext cx="423000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Request for upstream/mixing room design:</a:t>
            </a:r>
          </a:p>
          <a:p>
            <a:r>
              <a:rPr lang="en-US" sz="900" dirty="0" smtClean="0"/>
              <a:t> </a:t>
            </a:r>
          </a:p>
          <a:p>
            <a:r>
              <a:rPr lang="en-US" sz="1400" dirty="0" smtClean="0"/>
              <a:t>mixture performance – t/h, </a:t>
            </a:r>
          </a:p>
          <a:p>
            <a:r>
              <a:rPr lang="en-US" sz="1400" dirty="0" smtClean="0"/>
              <a:t>storage per ingredients - m³, </a:t>
            </a:r>
          </a:p>
          <a:p>
            <a:r>
              <a:rPr lang="en-US" sz="1400" dirty="0" smtClean="0"/>
              <a:t>mixer – m³/cycle -  min, </a:t>
            </a:r>
          </a:p>
          <a:p>
            <a:r>
              <a:rPr lang="en-US" sz="1400" dirty="0" smtClean="0"/>
              <a:t>system accuracy - %, </a:t>
            </a:r>
          </a:p>
          <a:p>
            <a:r>
              <a:rPr lang="en-US" sz="1400" dirty="0" smtClean="0"/>
              <a:t>site data, regulations</a:t>
            </a:r>
          </a:p>
          <a:p>
            <a:endParaRPr lang="en-US" sz="900" dirty="0" smtClean="0"/>
          </a:p>
          <a:p>
            <a:r>
              <a:rPr lang="en-US" sz="1400" dirty="0" smtClean="0"/>
              <a:t>Mixing room processes are one of the basic step for Rubber/</a:t>
            </a:r>
            <a:r>
              <a:rPr lang="en-US" sz="1400" dirty="0" err="1" smtClean="0"/>
              <a:t>Tyre</a:t>
            </a:r>
            <a:r>
              <a:rPr lang="en-US" sz="1400" dirty="0" smtClean="0"/>
              <a:t> manufactures and  performs usually in separate building or room…mixing room.</a:t>
            </a:r>
          </a:p>
          <a:p>
            <a:endParaRPr lang="en-US" sz="1400" dirty="0" smtClean="0"/>
          </a:p>
          <a:p>
            <a:r>
              <a:rPr lang="en-US" sz="1400" dirty="0" smtClean="0"/>
              <a:t>The main phases of the handling technology are:</a:t>
            </a:r>
          </a:p>
          <a:p>
            <a:endParaRPr lang="en-US" sz="9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unloading and handling of ingredients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storage and conveying of it to provide continuously operation of a plant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conveying to mixing lines and storage in day bins for  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feeding, dosing and weighing of ingredients to provide batch recipe and  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feeding and filling of openings of mixer in time.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383387" y="3861041"/>
            <a:ext cx="14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Rubber plant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760851" y="1633431"/>
            <a:ext cx="1142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Tyre</a:t>
            </a:r>
            <a:r>
              <a:rPr lang="de-DE" b="1" dirty="0" smtClean="0"/>
              <a:t> plant</a:t>
            </a:r>
            <a:endParaRPr lang="de-DE" b="1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6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7" y="1919288"/>
            <a:ext cx="3657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861511" y="1076865"/>
            <a:ext cx="4640400" cy="718604"/>
            <a:chOff x="324" y="1399"/>
            <a:chExt cx="5102" cy="765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25" y="1399"/>
              <a:ext cx="225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552" y="1399"/>
              <a:ext cx="29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sz="1800">
                <a:latin typeface="Arial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582" y="1399"/>
              <a:ext cx="959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542" y="1399"/>
              <a:ext cx="29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73" y="1399"/>
              <a:ext cx="593" cy="363"/>
            </a:xfrm>
            <a:prstGeom prst="rect">
              <a:avLst/>
            </a:prstGeom>
            <a:solidFill>
              <a:srgbClr val="96969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167" y="1399"/>
              <a:ext cx="29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198" y="1399"/>
              <a:ext cx="705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905" y="1399"/>
              <a:ext cx="706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3613" y="1399"/>
              <a:ext cx="732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4347" y="1399"/>
              <a:ext cx="168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4516" y="1399"/>
              <a:ext cx="170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688" y="1399"/>
              <a:ext cx="27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4717" y="1399"/>
              <a:ext cx="423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5142" y="1399"/>
              <a:ext cx="282" cy="3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326" y="1915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5426" y="1915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324" y="1959"/>
              <a:ext cx="50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544" y="1901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587" y="1901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1537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1576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2161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2200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4683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4722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5143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4517" y="1898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4347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3610" y="1900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2900" y="1902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1622" y="1869"/>
              <a:ext cx="494" cy="29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200" b="1" dirty="0">
                  <a:latin typeface="Arial" charset="0"/>
                </a:rPr>
                <a:t>21</a:t>
              </a: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2166" y="1578"/>
              <a:ext cx="325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>
              <a:off x="326" y="1578"/>
              <a:ext cx="124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40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716" y="2895600"/>
            <a:ext cx="1957387" cy="26654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Line 41"/>
          <p:cNvSpPr>
            <a:spLocks noChangeShapeType="1"/>
          </p:cNvSpPr>
          <p:nvPr/>
        </p:nvSpPr>
        <p:spPr bwMode="auto">
          <a:xfrm>
            <a:off x="4689858" y="4549132"/>
            <a:ext cx="1761377" cy="320045"/>
          </a:xfrm>
          <a:prstGeom prst="line">
            <a:avLst/>
          </a:prstGeom>
          <a:noFill/>
          <a:ln w="444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1" name="Picture 3" descr="030408_Schlauch-Einlaufschac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0" y="4284266"/>
            <a:ext cx="1728192" cy="195071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24923" y="703552"/>
            <a:ext cx="6516000" cy="493200"/>
          </a:xfrm>
        </p:spPr>
        <p:txBody>
          <a:bodyPr/>
          <a:lstStyle/>
          <a:p>
            <a:r>
              <a:rPr lang="en-US" dirty="0" smtClean="0"/>
              <a:t>Mixer feed door – </a:t>
            </a:r>
          </a:p>
          <a:p>
            <a:r>
              <a:rPr lang="en-US" dirty="0" smtClean="0"/>
              <a:t>can effect accuracy of batch</a:t>
            </a:r>
            <a:endParaRPr lang="en-US" dirty="0"/>
          </a:p>
        </p:txBody>
      </p:sp>
      <p:sp>
        <p:nvSpPr>
          <p:cNvPr id="46" name="Inhaltsplatzhalter 38"/>
          <p:cNvSpPr txBox="1">
            <a:spLocks/>
          </p:cNvSpPr>
          <p:nvPr/>
        </p:nvSpPr>
        <p:spPr>
          <a:xfrm>
            <a:off x="4605723" y="1891808"/>
            <a:ext cx="3892550" cy="4167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Design of mixer feed door should avoid “shelves” where powder can hang up.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Ensure good interfacing between suppliers.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7885"/>
            <a:ext cx="2611437" cy="398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4073668" y="5019105"/>
            <a:ext cx="1563687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connects to side door of mixer</a:t>
            </a:r>
          </a:p>
        </p:txBody>
      </p:sp>
      <p:sp>
        <p:nvSpPr>
          <p:cNvPr id="45" name="Line 10"/>
          <p:cNvSpPr>
            <a:spLocks noChangeShapeType="1"/>
          </p:cNvSpPr>
          <p:nvPr/>
        </p:nvSpPr>
        <p:spPr bwMode="auto">
          <a:xfrm flipH="1" flipV="1">
            <a:off x="6660232" y="5445224"/>
            <a:ext cx="309862" cy="179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4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Group 11"/>
          <p:cNvGrpSpPr>
            <a:grpSpLocks/>
          </p:cNvGrpSpPr>
          <p:nvPr/>
        </p:nvGrpSpPr>
        <p:grpSpPr bwMode="auto">
          <a:xfrm>
            <a:off x="3766178" y="1065479"/>
            <a:ext cx="4640400" cy="720000"/>
            <a:chOff x="249" y="2195"/>
            <a:chExt cx="3183" cy="476"/>
          </a:xfrm>
        </p:grpSpPr>
        <p:sp>
          <p:nvSpPr>
            <p:cNvPr id="42" name="Rectangle 12"/>
            <p:cNvSpPr>
              <a:spLocks noChangeArrowheads="1"/>
            </p:cNvSpPr>
            <p:nvPr/>
          </p:nvSpPr>
          <p:spPr bwMode="auto">
            <a:xfrm>
              <a:off x="252" y="2195"/>
              <a:ext cx="142" cy="2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395" y="2195"/>
              <a:ext cx="33" cy="2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>
                <a:latin typeface="Arial" charset="0"/>
              </a:endParaRPr>
            </a:p>
          </p:txBody>
        </p:sp>
        <p:sp>
          <p:nvSpPr>
            <p:cNvPr id="46" name="Rectangle 14"/>
            <p:cNvSpPr>
              <a:spLocks noChangeArrowheads="1"/>
            </p:cNvSpPr>
            <p:nvPr/>
          </p:nvSpPr>
          <p:spPr bwMode="auto">
            <a:xfrm>
              <a:off x="429" y="2195"/>
              <a:ext cx="603" cy="2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6969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15"/>
            <p:cNvSpPr>
              <a:spLocks noChangeArrowheads="1"/>
            </p:cNvSpPr>
            <p:nvPr/>
          </p:nvSpPr>
          <p:spPr bwMode="auto">
            <a:xfrm>
              <a:off x="1033" y="2195"/>
              <a:ext cx="33" cy="2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16"/>
            <p:cNvSpPr>
              <a:spLocks noChangeArrowheads="1"/>
            </p:cNvSpPr>
            <p:nvPr/>
          </p:nvSpPr>
          <p:spPr bwMode="auto">
            <a:xfrm>
              <a:off x="1067" y="2195"/>
              <a:ext cx="331" cy="2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17"/>
            <p:cNvSpPr>
              <a:spLocks noChangeArrowheads="1"/>
            </p:cNvSpPr>
            <p:nvPr/>
          </p:nvSpPr>
          <p:spPr bwMode="auto">
            <a:xfrm>
              <a:off x="1400" y="2195"/>
              <a:ext cx="42" cy="275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18"/>
            <p:cNvSpPr>
              <a:spLocks noChangeArrowheads="1"/>
            </p:cNvSpPr>
            <p:nvPr/>
          </p:nvSpPr>
          <p:spPr bwMode="auto">
            <a:xfrm>
              <a:off x="1445" y="2195"/>
              <a:ext cx="444" cy="2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19"/>
            <p:cNvSpPr>
              <a:spLocks noChangeArrowheads="1"/>
            </p:cNvSpPr>
            <p:nvPr/>
          </p:nvSpPr>
          <p:spPr bwMode="auto">
            <a:xfrm>
              <a:off x="1890" y="2195"/>
              <a:ext cx="444" cy="2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20"/>
            <p:cNvSpPr>
              <a:spLocks noChangeArrowheads="1"/>
            </p:cNvSpPr>
            <p:nvPr/>
          </p:nvSpPr>
          <p:spPr bwMode="auto">
            <a:xfrm>
              <a:off x="2336" y="2195"/>
              <a:ext cx="460" cy="2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21"/>
            <p:cNvSpPr>
              <a:spLocks noChangeArrowheads="1"/>
            </p:cNvSpPr>
            <p:nvPr/>
          </p:nvSpPr>
          <p:spPr bwMode="auto">
            <a:xfrm>
              <a:off x="2797" y="2195"/>
              <a:ext cx="34" cy="2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22"/>
            <p:cNvSpPr>
              <a:spLocks noChangeArrowheads="1"/>
            </p:cNvSpPr>
            <p:nvPr/>
          </p:nvSpPr>
          <p:spPr bwMode="auto">
            <a:xfrm>
              <a:off x="2833" y="2195"/>
              <a:ext cx="107" cy="2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23"/>
            <p:cNvSpPr>
              <a:spLocks noChangeArrowheads="1"/>
            </p:cNvSpPr>
            <p:nvPr/>
          </p:nvSpPr>
          <p:spPr bwMode="auto">
            <a:xfrm>
              <a:off x="2943" y="2195"/>
              <a:ext cx="42" cy="275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24"/>
            <p:cNvSpPr>
              <a:spLocks noChangeArrowheads="1"/>
            </p:cNvSpPr>
            <p:nvPr/>
          </p:nvSpPr>
          <p:spPr bwMode="auto">
            <a:xfrm>
              <a:off x="2987" y="2195"/>
              <a:ext cx="266" cy="2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25"/>
            <p:cNvSpPr>
              <a:spLocks noChangeArrowheads="1"/>
            </p:cNvSpPr>
            <p:nvPr/>
          </p:nvSpPr>
          <p:spPr bwMode="auto">
            <a:xfrm>
              <a:off x="3255" y="2195"/>
              <a:ext cx="177" cy="2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26"/>
            <p:cNvSpPr>
              <a:spLocks noChangeShapeType="1"/>
            </p:cNvSpPr>
            <p:nvPr/>
          </p:nvSpPr>
          <p:spPr bwMode="auto">
            <a:xfrm>
              <a:off x="249" y="2585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27"/>
            <p:cNvSpPr>
              <a:spLocks noChangeShapeType="1"/>
            </p:cNvSpPr>
            <p:nvPr/>
          </p:nvSpPr>
          <p:spPr bwMode="auto">
            <a:xfrm>
              <a:off x="3428" y="2585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28"/>
            <p:cNvSpPr>
              <a:spLocks noChangeShapeType="1"/>
            </p:cNvSpPr>
            <p:nvPr/>
          </p:nvSpPr>
          <p:spPr bwMode="auto">
            <a:xfrm>
              <a:off x="252" y="2619"/>
              <a:ext cx="31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29"/>
            <p:cNvSpPr>
              <a:spLocks noChangeShapeType="1"/>
            </p:cNvSpPr>
            <p:nvPr/>
          </p:nvSpPr>
          <p:spPr bwMode="auto">
            <a:xfrm>
              <a:off x="390" y="2574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30"/>
            <p:cNvSpPr>
              <a:spLocks noChangeShapeType="1"/>
            </p:cNvSpPr>
            <p:nvPr/>
          </p:nvSpPr>
          <p:spPr bwMode="auto">
            <a:xfrm>
              <a:off x="430" y="2574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31"/>
            <p:cNvSpPr>
              <a:spLocks noChangeShapeType="1"/>
            </p:cNvSpPr>
            <p:nvPr/>
          </p:nvSpPr>
          <p:spPr bwMode="auto">
            <a:xfrm>
              <a:off x="1035" y="257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32"/>
            <p:cNvSpPr>
              <a:spLocks noChangeShapeType="1"/>
            </p:cNvSpPr>
            <p:nvPr/>
          </p:nvSpPr>
          <p:spPr bwMode="auto">
            <a:xfrm>
              <a:off x="1067" y="2574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33"/>
            <p:cNvSpPr>
              <a:spLocks noChangeShapeType="1"/>
            </p:cNvSpPr>
            <p:nvPr/>
          </p:nvSpPr>
          <p:spPr bwMode="auto">
            <a:xfrm>
              <a:off x="1398" y="2574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34"/>
            <p:cNvSpPr>
              <a:spLocks noChangeShapeType="1"/>
            </p:cNvSpPr>
            <p:nvPr/>
          </p:nvSpPr>
          <p:spPr bwMode="auto">
            <a:xfrm>
              <a:off x="1444" y="2574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35"/>
            <p:cNvSpPr>
              <a:spLocks noChangeShapeType="1"/>
            </p:cNvSpPr>
            <p:nvPr/>
          </p:nvSpPr>
          <p:spPr bwMode="auto">
            <a:xfrm>
              <a:off x="2940" y="2573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36"/>
            <p:cNvSpPr>
              <a:spLocks noChangeShapeType="1"/>
            </p:cNvSpPr>
            <p:nvPr/>
          </p:nvSpPr>
          <p:spPr bwMode="auto">
            <a:xfrm>
              <a:off x="2987" y="2572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37"/>
            <p:cNvSpPr>
              <a:spLocks noChangeShapeType="1"/>
            </p:cNvSpPr>
            <p:nvPr/>
          </p:nvSpPr>
          <p:spPr bwMode="auto">
            <a:xfrm>
              <a:off x="3251" y="2570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38"/>
            <p:cNvSpPr>
              <a:spLocks noChangeShapeType="1"/>
            </p:cNvSpPr>
            <p:nvPr/>
          </p:nvSpPr>
          <p:spPr bwMode="auto">
            <a:xfrm>
              <a:off x="2833" y="2574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39"/>
            <p:cNvSpPr>
              <a:spLocks noChangeShapeType="1"/>
            </p:cNvSpPr>
            <p:nvPr/>
          </p:nvSpPr>
          <p:spPr bwMode="auto">
            <a:xfrm>
              <a:off x="2797" y="2574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40"/>
            <p:cNvSpPr>
              <a:spLocks noChangeShapeType="1"/>
            </p:cNvSpPr>
            <p:nvPr/>
          </p:nvSpPr>
          <p:spPr bwMode="auto">
            <a:xfrm>
              <a:off x="2336" y="2574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41"/>
            <p:cNvSpPr>
              <a:spLocks noChangeShapeType="1"/>
            </p:cNvSpPr>
            <p:nvPr/>
          </p:nvSpPr>
          <p:spPr bwMode="auto">
            <a:xfrm>
              <a:off x="1886" y="2568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 Box 42"/>
            <p:cNvSpPr txBox="1">
              <a:spLocks noChangeArrowheads="1"/>
            </p:cNvSpPr>
            <p:nvPr/>
          </p:nvSpPr>
          <p:spPr bwMode="auto">
            <a:xfrm>
              <a:off x="1339" y="2439"/>
              <a:ext cx="124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>
                  <a:latin typeface="Arial" charset="0"/>
                </a:rPr>
                <a:t>3</a:t>
              </a:r>
            </a:p>
          </p:txBody>
        </p:sp>
        <p:sp>
          <p:nvSpPr>
            <p:cNvPr id="75" name="Text Box 43"/>
            <p:cNvSpPr txBox="1">
              <a:spLocks noChangeArrowheads="1"/>
            </p:cNvSpPr>
            <p:nvPr/>
          </p:nvSpPr>
          <p:spPr bwMode="auto">
            <a:xfrm>
              <a:off x="2882" y="2439"/>
              <a:ext cx="124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>
                  <a:latin typeface="Arial" charset="0"/>
                </a:rPr>
                <a:t>3</a:t>
              </a:r>
            </a:p>
          </p:txBody>
        </p:sp>
        <p:sp>
          <p:nvSpPr>
            <p:cNvPr id="76" name="Line 44"/>
            <p:cNvSpPr>
              <a:spLocks noChangeShapeType="1"/>
            </p:cNvSpPr>
            <p:nvPr/>
          </p:nvSpPr>
          <p:spPr bwMode="auto">
            <a:xfrm>
              <a:off x="249" y="2340"/>
              <a:ext cx="11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45"/>
            <p:cNvSpPr>
              <a:spLocks noChangeShapeType="1"/>
            </p:cNvSpPr>
            <p:nvPr/>
          </p:nvSpPr>
          <p:spPr bwMode="auto">
            <a:xfrm>
              <a:off x="1447" y="2340"/>
              <a:ext cx="14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46"/>
            <p:cNvSpPr>
              <a:spLocks noChangeShapeType="1"/>
            </p:cNvSpPr>
            <p:nvPr/>
          </p:nvSpPr>
          <p:spPr bwMode="auto">
            <a:xfrm>
              <a:off x="2988" y="2340"/>
              <a:ext cx="4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Ram Relief Filter</a:t>
            </a:r>
            <a:endParaRPr lang="de-DE" dirty="0"/>
          </a:p>
        </p:txBody>
      </p:sp>
      <p:sp>
        <p:nvSpPr>
          <p:cNvPr id="79" name="Inhaltsplatzhalter 1"/>
          <p:cNvSpPr txBox="1">
            <a:spLocks/>
          </p:cNvSpPr>
          <p:nvPr/>
        </p:nvSpPr>
        <p:spPr>
          <a:xfrm>
            <a:off x="190140" y="1799732"/>
            <a:ext cx="3892550" cy="416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Improved Accuracy,  Efficiency &amp;  Reliability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As ram lowers air is vented via local filter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Filter cleans during next ram raise returning fillers to batch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Decreases loss of powder fillers to central aspiration (approx. 20 % of normal losses)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Reduces build-up on 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Reduces environmental dust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Improves accuracy of batch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Reduces secondary handling of waste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Improves isolation of vacuum / pressure effect  during  Ram movement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Oil Dosing &amp; Injection</a:t>
            </a:r>
            <a:endParaRPr lang="en-US" sz="1600" b="1" dirty="0"/>
          </a:p>
        </p:txBody>
      </p:sp>
      <p:sp>
        <p:nvSpPr>
          <p:cNvPr id="44" name="Titel 4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853235" y="1015009"/>
            <a:ext cx="4640400" cy="748743"/>
            <a:chOff x="249" y="2830"/>
            <a:chExt cx="3183" cy="521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252" y="2830"/>
              <a:ext cx="142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95" y="2830"/>
              <a:ext cx="33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>
                <a:latin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29" y="2830"/>
              <a:ext cx="603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6969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032" y="2830"/>
              <a:ext cx="33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1067" y="2830"/>
              <a:ext cx="331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1399" y="2830"/>
              <a:ext cx="43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1445" y="2830"/>
              <a:ext cx="443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1889" y="2830"/>
              <a:ext cx="444" cy="271"/>
            </a:xfrm>
            <a:prstGeom prst="rect">
              <a:avLst/>
            </a:prstGeom>
            <a:solidFill>
              <a:srgbClr val="FF99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2334" y="2830"/>
              <a:ext cx="461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2796" y="2830"/>
              <a:ext cx="34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2832" y="2830"/>
              <a:ext cx="106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2941" y="2830"/>
              <a:ext cx="43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2986" y="2830"/>
              <a:ext cx="266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3253" y="2830"/>
              <a:ext cx="177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249" y="3215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3426" y="3214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252" y="3247"/>
              <a:ext cx="31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390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429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1034" y="3202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1066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>
              <a:off x="1397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1443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>
              <a:off x="2938" y="320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>
              <a:off x="2985" y="320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>
              <a:off x="3249" y="3200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>
              <a:off x="2832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5"/>
            <p:cNvSpPr>
              <a:spLocks noChangeShapeType="1"/>
            </p:cNvSpPr>
            <p:nvPr/>
          </p:nvSpPr>
          <p:spPr bwMode="auto">
            <a:xfrm>
              <a:off x="2795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>
              <a:off x="2335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>
              <a:off x="1885" y="3197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38"/>
            <p:cNvSpPr txBox="1">
              <a:spLocks noChangeArrowheads="1"/>
            </p:cNvSpPr>
            <p:nvPr/>
          </p:nvSpPr>
          <p:spPr bwMode="auto">
            <a:xfrm>
              <a:off x="1956" y="3158"/>
              <a:ext cx="304" cy="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>
                  <a:latin typeface="Arial" charset="0"/>
                </a:rPr>
                <a:t>26</a:t>
              </a:r>
            </a:p>
          </p:txBody>
        </p:sp>
        <p:sp>
          <p:nvSpPr>
            <p:cNvPr id="37" name="Line 39"/>
            <p:cNvSpPr>
              <a:spLocks noChangeShapeType="1"/>
            </p:cNvSpPr>
            <p:nvPr/>
          </p:nvSpPr>
          <p:spPr bwMode="auto">
            <a:xfrm>
              <a:off x="249" y="2964"/>
              <a:ext cx="163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0"/>
            <p:cNvSpPr>
              <a:spLocks noChangeShapeType="1"/>
            </p:cNvSpPr>
            <p:nvPr/>
          </p:nvSpPr>
          <p:spPr bwMode="auto">
            <a:xfrm>
              <a:off x="2334" y="2964"/>
              <a:ext cx="109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581128"/>
            <a:ext cx="2870810" cy="1512168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55774"/>
            <a:ext cx="3473310" cy="396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feld 38"/>
          <p:cNvSpPr txBox="1"/>
          <p:nvPr/>
        </p:nvSpPr>
        <p:spPr>
          <a:xfrm>
            <a:off x="354247" y="1855774"/>
            <a:ext cx="49328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Purpose designed to suit your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Locate scale &amp; pump as near to mixer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Single or double dosing valves – depending on accuracy (up to ± 0,1 % FSC)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Single or double hopper scale – depending on compatibility of oils and accuracy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Design pressure flow of pump depends on mixing philosophy and injector type 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ram </a:t>
            </a:r>
            <a:r>
              <a:rPr lang="en-US" sz="1400" dirty="0"/>
              <a:t>down injection (up to 75 bar) can reduce cycle time and help to prevent putting batch to sleep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avoid </a:t>
            </a:r>
            <a:r>
              <a:rPr lang="en-US" sz="1400" dirty="0"/>
              <a:t>horizontal transfer pipes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7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0" y="2924944"/>
            <a:ext cx="4191000" cy="292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63752"/>
            <a:ext cx="5155417" cy="210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490932" y="4114800"/>
            <a:ext cx="30315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complete with…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storage container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gravimetrical weighing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syringe Pump for </a:t>
            </a:r>
            <a:r>
              <a:rPr lang="en-US" sz="1400" dirty="0" err="1" smtClean="0"/>
              <a:t>Silane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injection piping &amp; valve on mixer</a:t>
            </a:r>
            <a:endParaRPr lang="en-US" sz="1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/>
              <a:t>Upstream Equipment of Mixing Room – on line</a:t>
            </a:r>
            <a:br>
              <a:rPr lang="en-GB" sz="1600" b="1" dirty="0"/>
            </a:br>
            <a:r>
              <a:rPr lang="en-GB" sz="1600" b="1" dirty="0" err="1"/>
              <a:t>Silane</a:t>
            </a:r>
            <a:r>
              <a:rPr lang="en-GB" sz="1600" b="1" dirty="0"/>
              <a:t> Dosing and Weighing System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090139" y="1015009"/>
            <a:ext cx="4640400" cy="748743"/>
            <a:chOff x="249" y="2830"/>
            <a:chExt cx="3183" cy="521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52" y="2830"/>
              <a:ext cx="142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95" y="2830"/>
              <a:ext cx="33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>
                <a:latin typeface="Arial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29" y="2830"/>
              <a:ext cx="603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6969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032" y="2830"/>
              <a:ext cx="33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067" y="2830"/>
              <a:ext cx="331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399" y="2830"/>
              <a:ext cx="43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445" y="2830"/>
              <a:ext cx="443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889" y="2830"/>
              <a:ext cx="444" cy="271"/>
            </a:xfrm>
            <a:prstGeom prst="rect">
              <a:avLst/>
            </a:prstGeom>
            <a:solidFill>
              <a:srgbClr val="FF99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334" y="2830"/>
              <a:ext cx="461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796" y="2830"/>
              <a:ext cx="34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832" y="2830"/>
              <a:ext cx="106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941" y="2830"/>
              <a:ext cx="43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986" y="2830"/>
              <a:ext cx="266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253" y="2830"/>
              <a:ext cx="177" cy="27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>
              <a:off x="249" y="3215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3426" y="3214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252" y="3247"/>
              <a:ext cx="31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390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429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>
              <a:off x="1034" y="3202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1066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>
              <a:off x="1397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1443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2938" y="320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2985" y="320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3249" y="3200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2832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2795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>
              <a:off x="2335" y="320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>
              <a:off x="1885" y="3197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1956" y="3158"/>
              <a:ext cx="304" cy="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>
                  <a:latin typeface="Arial" charset="0"/>
                </a:rPr>
                <a:t>26</a:t>
              </a:r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>
              <a:off x="249" y="2964"/>
              <a:ext cx="163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>
              <a:off x="2334" y="2964"/>
              <a:ext cx="109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3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smtClean="0"/>
              <a:t>Polymer Weighing &amp; Charging</a:t>
            </a:r>
            <a:endParaRPr lang="en-GB" sz="1600" b="1" dirty="0"/>
          </a:p>
        </p:txBody>
      </p:sp>
      <p:sp>
        <p:nvSpPr>
          <p:cNvPr id="41" name="Titel 4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22" y="1981200"/>
            <a:ext cx="389255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880341" y="980069"/>
            <a:ext cx="4640400" cy="720000"/>
            <a:chOff x="240" y="2886"/>
            <a:chExt cx="3184" cy="464"/>
          </a:xfrm>
        </p:grpSpPr>
        <p:sp>
          <p:nvSpPr>
            <p:cNvPr id="6" name="Rectangle 27"/>
            <p:cNvSpPr>
              <a:spLocks noChangeArrowheads="1"/>
            </p:cNvSpPr>
            <p:nvPr/>
          </p:nvSpPr>
          <p:spPr bwMode="auto">
            <a:xfrm>
              <a:off x="244" y="2886"/>
              <a:ext cx="142" cy="268"/>
            </a:xfrm>
            <a:prstGeom prst="rect">
              <a:avLst/>
            </a:prstGeom>
            <a:solidFill>
              <a:srgbClr val="00C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28"/>
            <p:cNvSpPr>
              <a:spLocks noChangeArrowheads="1"/>
            </p:cNvSpPr>
            <p:nvPr/>
          </p:nvSpPr>
          <p:spPr bwMode="auto">
            <a:xfrm>
              <a:off x="387" y="2886"/>
              <a:ext cx="33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>
                <a:latin typeface="Arial" charset="0"/>
              </a:endParaRPr>
            </a:p>
          </p:txBody>
        </p:sp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>
              <a:off x="421" y="2886"/>
              <a:ext cx="603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6969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30"/>
            <p:cNvSpPr>
              <a:spLocks noChangeArrowheads="1"/>
            </p:cNvSpPr>
            <p:nvPr/>
          </p:nvSpPr>
          <p:spPr bwMode="auto">
            <a:xfrm>
              <a:off x="1025" y="2886"/>
              <a:ext cx="33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31"/>
            <p:cNvSpPr>
              <a:spLocks noChangeArrowheads="1"/>
            </p:cNvSpPr>
            <p:nvPr/>
          </p:nvSpPr>
          <p:spPr bwMode="auto">
            <a:xfrm>
              <a:off x="1059" y="2886"/>
              <a:ext cx="331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32"/>
            <p:cNvSpPr>
              <a:spLocks noChangeArrowheads="1"/>
            </p:cNvSpPr>
            <p:nvPr/>
          </p:nvSpPr>
          <p:spPr bwMode="auto">
            <a:xfrm>
              <a:off x="1392" y="2886"/>
              <a:ext cx="42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1437" y="2886"/>
              <a:ext cx="444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34"/>
            <p:cNvSpPr>
              <a:spLocks noChangeArrowheads="1"/>
            </p:cNvSpPr>
            <p:nvPr/>
          </p:nvSpPr>
          <p:spPr bwMode="auto">
            <a:xfrm>
              <a:off x="1882" y="2886"/>
              <a:ext cx="444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35"/>
            <p:cNvSpPr>
              <a:spLocks noChangeArrowheads="1"/>
            </p:cNvSpPr>
            <p:nvPr/>
          </p:nvSpPr>
          <p:spPr bwMode="auto">
            <a:xfrm>
              <a:off x="2328" y="2886"/>
              <a:ext cx="460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36"/>
            <p:cNvSpPr>
              <a:spLocks noChangeArrowheads="1"/>
            </p:cNvSpPr>
            <p:nvPr/>
          </p:nvSpPr>
          <p:spPr bwMode="auto">
            <a:xfrm>
              <a:off x="2789" y="2886"/>
              <a:ext cx="34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37"/>
            <p:cNvSpPr>
              <a:spLocks noChangeArrowheads="1"/>
            </p:cNvSpPr>
            <p:nvPr/>
          </p:nvSpPr>
          <p:spPr bwMode="auto">
            <a:xfrm>
              <a:off x="2825" y="2886"/>
              <a:ext cx="107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2935" y="2886"/>
              <a:ext cx="42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39"/>
            <p:cNvSpPr>
              <a:spLocks noChangeArrowheads="1"/>
            </p:cNvSpPr>
            <p:nvPr/>
          </p:nvSpPr>
          <p:spPr bwMode="auto">
            <a:xfrm>
              <a:off x="2979" y="2886"/>
              <a:ext cx="266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40"/>
            <p:cNvSpPr>
              <a:spLocks noChangeArrowheads="1"/>
            </p:cNvSpPr>
            <p:nvPr/>
          </p:nvSpPr>
          <p:spPr bwMode="auto">
            <a:xfrm>
              <a:off x="3247" y="2886"/>
              <a:ext cx="177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41"/>
            <p:cNvSpPr>
              <a:spLocks noChangeShapeType="1"/>
            </p:cNvSpPr>
            <p:nvPr/>
          </p:nvSpPr>
          <p:spPr bwMode="auto">
            <a:xfrm>
              <a:off x="241" y="3267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42"/>
            <p:cNvSpPr>
              <a:spLocks noChangeShapeType="1"/>
            </p:cNvSpPr>
            <p:nvPr/>
          </p:nvSpPr>
          <p:spPr bwMode="auto">
            <a:xfrm>
              <a:off x="3420" y="3266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43"/>
            <p:cNvSpPr>
              <a:spLocks noChangeShapeType="1"/>
            </p:cNvSpPr>
            <p:nvPr/>
          </p:nvSpPr>
          <p:spPr bwMode="auto">
            <a:xfrm>
              <a:off x="244" y="3299"/>
              <a:ext cx="31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44"/>
            <p:cNvSpPr>
              <a:spLocks noChangeShapeType="1"/>
            </p:cNvSpPr>
            <p:nvPr/>
          </p:nvSpPr>
          <p:spPr bwMode="auto">
            <a:xfrm>
              <a:off x="382" y="3256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45"/>
            <p:cNvSpPr>
              <a:spLocks noChangeShapeType="1"/>
            </p:cNvSpPr>
            <p:nvPr/>
          </p:nvSpPr>
          <p:spPr bwMode="auto">
            <a:xfrm>
              <a:off x="422" y="3256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46"/>
            <p:cNvSpPr>
              <a:spLocks noChangeShapeType="1"/>
            </p:cNvSpPr>
            <p:nvPr/>
          </p:nvSpPr>
          <p:spPr bwMode="auto">
            <a:xfrm>
              <a:off x="1027" y="3254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47"/>
            <p:cNvSpPr>
              <a:spLocks noChangeShapeType="1"/>
            </p:cNvSpPr>
            <p:nvPr/>
          </p:nvSpPr>
          <p:spPr bwMode="auto">
            <a:xfrm>
              <a:off x="1059" y="3256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48"/>
            <p:cNvSpPr>
              <a:spLocks noChangeShapeType="1"/>
            </p:cNvSpPr>
            <p:nvPr/>
          </p:nvSpPr>
          <p:spPr bwMode="auto">
            <a:xfrm>
              <a:off x="1390" y="3256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1436" y="3256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50"/>
            <p:cNvSpPr>
              <a:spLocks noChangeShapeType="1"/>
            </p:cNvSpPr>
            <p:nvPr/>
          </p:nvSpPr>
          <p:spPr bwMode="auto">
            <a:xfrm>
              <a:off x="2932" y="3255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51"/>
            <p:cNvSpPr>
              <a:spLocks noChangeShapeType="1"/>
            </p:cNvSpPr>
            <p:nvPr/>
          </p:nvSpPr>
          <p:spPr bwMode="auto">
            <a:xfrm>
              <a:off x="2979" y="3254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52"/>
            <p:cNvSpPr>
              <a:spLocks noChangeShapeType="1"/>
            </p:cNvSpPr>
            <p:nvPr/>
          </p:nvSpPr>
          <p:spPr bwMode="auto">
            <a:xfrm>
              <a:off x="3243" y="3252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>
              <a:off x="2825" y="3256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54"/>
            <p:cNvSpPr>
              <a:spLocks noChangeShapeType="1"/>
            </p:cNvSpPr>
            <p:nvPr/>
          </p:nvSpPr>
          <p:spPr bwMode="auto">
            <a:xfrm>
              <a:off x="2789" y="3256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55"/>
            <p:cNvSpPr>
              <a:spLocks noChangeShapeType="1"/>
            </p:cNvSpPr>
            <p:nvPr/>
          </p:nvSpPr>
          <p:spPr bwMode="auto">
            <a:xfrm>
              <a:off x="2328" y="3256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56"/>
            <p:cNvSpPr>
              <a:spLocks noChangeShapeType="1"/>
            </p:cNvSpPr>
            <p:nvPr/>
          </p:nvSpPr>
          <p:spPr bwMode="auto">
            <a:xfrm>
              <a:off x="1878" y="3250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57"/>
            <p:cNvSpPr txBox="1">
              <a:spLocks noChangeArrowheads="1"/>
            </p:cNvSpPr>
            <p:nvPr/>
          </p:nvSpPr>
          <p:spPr bwMode="auto">
            <a:xfrm>
              <a:off x="240" y="3158"/>
              <a:ext cx="136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>
                  <a:latin typeface="Arial" charset="0"/>
                </a:rPr>
                <a:t>8</a:t>
              </a:r>
            </a:p>
          </p:txBody>
        </p:sp>
        <p:sp>
          <p:nvSpPr>
            <p:cNvPr id="37" name="Line 58"/>
            <p:cNvSpPr>
              <a:spLocks noChangeShapeType="1"/>
            </p:cNvSpPr>
            <p:nvPr/>
          </p:nvSpPr>
          <p:spPr bwMode="auto">
            <a:xfrm>
              <a:off x="393" y="3020"/>
              <a:ext cx="30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38" name="Group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5622019"/>
              </p:ext>
            </p:extLst>
          </p:nvPr>
        </p:nvGraphicFramePr>
        <p:xfrm>
          <a:off x="694801" y="4343400"/>
          <a:ext cx="7696960" cy="1533872"/>
        </p:xfrm>
        <a:graphic>
          <a:graphicData uri="http://schemas.openxmlformats.org/drawingml/2006/table">
            <a:tbl>
              <a:tblPr/>
              <a:tblGrid>
                <a:gridCol w="2569631"/>
                <a:gridCol w="2557696"/>
                <a:gridCol w="2569633"/>
              </a:tblGrid>
              <a:tr h="3834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Speed of belts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Bandscale</a:t>
                      </a:r>
                      <a:endParaRPr kumimoji="0" lang="en-US" sz="16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Charge Conveyor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Traditional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0.6 m/sec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0.6 m/sec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Latest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1.3 m/sec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3.0 m/sec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46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Time saving for 6 m charge belt = </a:t>
                      </a:r>
                      <a:r>
                        <a:rPr kumimoji="0" lang="en-US" sz="16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 seconds.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385091" y="2133600"/>
            <a:ext cx="45428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Fast &amp; Ergonomic designs</a:t>
            </a:r>
          </a:p>
          <a:p>
            <a:r>
              <a:rPr lang="en-US" sz="1400" dirty="0" smtClean="0"/>
              <a:t>Controls with easily readable visualization and easily reachable buttons / pedals</a:t>
            </a:r>
          </a:p>
          <a:p>
            <a:r>
              <a:rPr lang="en-US" sz="1400" dirty="0" smtClean="0"/>
              <a:t>Size of belts must consider polymer / smalls batch size and dimensions of door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0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el 4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pic>
        <p:nvPicPr>
          <p:cNvPr id="46" name="Picture 46" descr="AQU-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890" y="1923871"/>
            <a:ext cx="1328818" cy="4192484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881862" y="1008540"/>
            <a:ext cx="4640400" cy="746076"/>
            <a:chOff x="241" y="3420"/>
            <a:chExt cx="3183" cy="515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244" y="3420"/>
              <a:ext cx="142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387" y="3420"/>
              <a:ext cx="33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>
                <a:latin typeface="Arial" charset="0"/>
              </a:endParaRPr>
            </a:p>
          </p:txBody>
        </p:sp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421" y="3420"/>
              <a:ext cx="603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6969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1025" y="3420"/>
              <a:ext cx="33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1059" y="3420"/>
              <a:ext cx="331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1392" y="3420"/>
              <a:ext cx="42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8"/>
            <p:cNvSpPr>
              <a:spLocks noChangeArrowheads="1"/>
            </p:cNvSpPr>
            <p:nvPr/>
          </p:nvSpPr>
          <p:spPr bwMode="auto">
            <a:xfrm>
              <a:off x="1437" y="3420"/>
              <a:ext cx="444" cy="26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9"/>
            <p:cNvSpPr>
              <a:spLocks noChangeArrowheads="1"/>
            </p:cNvSpPr>
            <p:nvPr/>
          </p:nvSpPr>
          <p:spPr bwMode="auto">
            <a:xfrm>
              <a:off x="1882" y="3420"/>
              <a:ext cx="444" cy="268"/>
            </a:xfrm>
            <a:prstGeom prst="rect">
              <a:avLst/>
            </a:prstGeom>
            <a:solidFill>
              <a:srgbClr val="FF99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2328" y="3420"/>
              <a:ext cx="460" cy="268"/>
            </a:xfrm>
            <a:prstGeom prst="rect">
              <a:avLst/>
            </a:prstGeom>
            <a:solidFill>
              <a:srgbClr val="FF33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2789" y="3420"/>
              <a:ext cx="34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2825" y="3420"/>
              <a:ext cx="107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2935" y="3420"/>
              <a:ext cx="42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2979" y="3420"/>
              <a:ext cx="266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3247" y="3420"/>
              <a:ext cx="177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>
              <a:off x="241" y="3801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>
              <a:off x="3420" y="3800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>
              <a:off x="244" y="3833"/>
              <a:ext cx="31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9"/>
            <p:cNvSpPr>
              <a:spLocks noChangeShapeType="1"/>
            </p:cNvSpPr>
            <p:nvPr/>
          </p:nvSpPr>
          <p:spPr bwMode="auto">
            <a:xfrm>
              <a:off x="382" y="3790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0"/>
            <p:cNvSpPr>
              <a:spLocks noChangeShapeType="1"/>
            </p:cNvSpPr>
            <p:nvPr/>
          </p:nvSpPr>
          <p:spPr bwMode="auto">
            <a:xfrm>
              <a:off x="422" y="3790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31"/>
            <p:cNvSpPr>
              <a:spLocks noChangeShapeType="1"/>
            </p:cNvSpPr>
            <p:nvPr/>
          </p:nvSpPr>
          <p:spPr bwMode="auto">
            <a:xfrm>
              <a:off x="1027" y="3788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>
              <a:off x="1059" y="3790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1390" y="3790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>
              <a:off x="1436" y="3790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5"/>
            <p:cNvSpPr>
              <a:spLocks noChangeShapeType="1"/>
            </p:cNvSpPr>
            <p:nvPr/>
          </p:nvSpPr>
          <p:spPr bwMode="auto">
            <a:xfrm>
              <a:off x="2932" y="3789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6"/>
            <p:cNvSpPr>
              <a:spLocks noChangeShapeType="1"/>
            </p:cNvSpPr>
            <p:nvPr/>
          </p:nvSpPr>
          <p:spPr bwMode="auto">
            <a:xfrm>
              <a:off x="2979" y="3787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7"/>
            <p:cNvSpPr>
              <a:spLocks noChangeShapeType="1"/>
            </p:cNvSpPr>
            <p:nvPr/>
          </p:nvSpPr>
          <p:spPr bwMode="auto">
            <a:xfrm>
              <a:off x="3243" y="3786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8"/>
            <p:cNvSpPr>
              <a:spLocks noChangeShapeType="1"/>
            </p:cNvSpPr>
            <p:nvPr/>
          </p:nvSpPr>
          <p:spPr bwMode="auto">
            <a:xfrm>
              <a:off x="2825" y="3790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9"/>
            <p:cNvSpPr>
              <a:spLocks noChangeShapeType="1"/>
            </p:cNvSpPr>
            <p:nvPr/>
          </p:nvSpPr>
          <p:spPr bwMode="auto">
            <a:xfrm>
              <a:off x="2789" y="3790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40"/>
            <p:cNvSpPr>
              <a:spLocks noChangeShapeType="1"/>
            </p:cNvSpPr>
            <p:nvPr/>
          </p:nvSpPr>
          <p:spPr bwMode="auto">
            <a:xfrm>
              <a:off x="2328" y="3790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41"/>
            <p:cNvSpPr>
              <a:spLocks noChangeShapeType="1"/>
            </p:cNvSpPr>
            <p:nvPr/>
          </p:nvSpPr>
          <p:spPr bwMode="auto">
            <a:xfrm>
              <a:off x="1878" y="3784"/>
              <a:ext cx="0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42"/>
            <p:cNvSpPr txBox="1">
              <a:spLocks noChangeArrowheads="1"/>
            </p:cNvSpPr>
            <p:nvPr/>
          </p:nvSpPr>
          <p:spPr bwMode="auto">
            <a:xfrm>
              <a:off x="1532" y="3744"/>
              <a:ext cx="244" cy="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>
                  <a:latin typeface="Arial" charset="0"/>
                </a:rPr>
                <a:t>26</a:t>
              </a:r>
            </a:p>
          </p:txBody>
        </p:sp>
        <p:sp>
          <p:nvSpPr>
            <p:cNvPr id="37" name="Text Box 43"/>
            <p:cNvSpPr txBox="1">
              <a:spLocks noChangeArrowheads="1"/>
            </p:cNvSpPr>
            <p:nvPr/>
          </p:nvSpPr>
          <p:spPr bwMode="auto">
            <a:xfrm>
              <a:off x="1967" y="3740"/>
              <a:ext cx="263" cy="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>
                  <a:latin typeface="Arial" charset="0"/>
                </a:rPr>
                <a:t>26</a:t>
              </a:r>
            </a:p>
          </p:txBody>
        </p:sp>
        <p:sp>
          <p:nvSpPr>
            <p:cNvPr id="38" name="Text Box 44"/>
            <p:cNvSpPr txBox="1">
              <a:spLocks noChangeArrowheads="1"/>
            </p:cNvSpPr>
            <p:nvPr/>
          </p:nvSpPr>
          <p:spPr bwMode="auto">
            <a:xfrm>
              <a:off x="2442" y="3744"/>
              <a:ext cx="251" cy="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 b="1">
                  <a:latin typeface="Arial" charset="0"/>
                </a:rPr>
                <a:t>28</a:t>
              </a:r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>
              <a:off x="246" y="3557"/>
              <a:ext cx="119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2789" y="3557"/>
              <a:ext cx="6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" name="Foliennummernplatzhalter 3"/>
          <p:cNvSpPr txBox="1">
            <a:spLocks/>
          </p:cNvSpPr>
          <p:nvPr/>
        </p:nvSpPr>
        <p:spPr>
          <a:xfrm>
            <a:off x="154800" y="6300000"/>
            <a:ext cx="540000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CB236-A893-418D-9847-ECC413FB1ACD}" type="slidenum">
              <a:rPr lang="en-US" sz="1200" smtClean="0">
                <a:solidFill>
                  <a:schemeClr val="bg1"/>
                </a:solidFill>
              </a:rPr>
              <a:pPr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Pellet Degradation</a:t>
            </a:r>
            <a:endParaRPr lang="de-DE" dirty="0"/>
          </a:p>
        </p:txBody>
      </p:sp>
      <p:sp>
        <p:nvSpPr>
          <p:cNvPr id="49" name="Inhaltsplatzhalter 1"/>
          <p:cNvSpPr txBox="1">
            <a:spLocks/>
          </p:cNvSpPr>
          <p:nvPr/>
        </p:nvSpPr>
        <p:spPr>
          <a:xfrm>
            <a:off x="827584" y="1862649"/>
            <a:ext cx="3892550" cy="4340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b="1" dirty="0" smtClean="0"/>
              <a:t>Influence on Pellet Degradation</a:t>
            </a:r>
          </a:p>
          <a:p>
            <a:pPr marL="0" indent="0">
              <a:buFont typeface="Wingdings" pitchFamily="2" charset="2"/>
              <a:buNone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pipe material / roughness   </a:t>
            </a:r>
            <a:r>
              <a:rPr lang="en-GB" dirty="0" smtClean="0">
                <a:latin typeface="Monotype Sorts" pitchFamily="2" charset="2"/>
              </a:rPr>
              <a:t>è</a:t>
            </a:r>
            <a:r>
              <a:rPr lang="en-GB" dirty="0" smtClean="0"/>
              <a:t> minimise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number of bends 	             </a:t>
            </a:r>
            <a:r>
              <a:rPr lang="en-GB" dirty="0" smtClean="0">
                <a:latin typeface="Monotype Sorts" pitchFamily="2" charset="2"/>
              </a:rPr>
              <a:t>è</a:t>
            </a:r>
            <a:r>
              <a:rPr lang="en-GB" dirty="0" smtClean="0"/>
              <a:t> minimise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distance conveyed             </a:t>
            </a:r>
            <a:r>
              <a:rPr lang="en-GB" dirty="0" smtClean="0">
                <a:latin typeface="Monotype Sorts" pitchFamily="2" charset="2"/>
              </a:rPr>
              <a:t>è</a:t>
            </a:r>
            <a:r>
              <a:rPr lang="en-GB" dirty="0" smtClean="0"/>
              <a:t> minimise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conveying velocity              </a:t>
            </a:r>
            <a:r>
              <a:rPr lang="en-GB" dirty="0" smtClean="0">
                <a:latin typeface="Monotype Sorts" pitchFamily="2" charset="2"/>
              </a:rPr>
              <a:t>è</a:t>
            </a:r>
            <a:r>
              <a:rPr lang="en-GB" dirty="0" smtClean="0"/>
              <a:t> minimise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number of handling stages </a:t>
            </a:r>
            <a:r>
              <a:rPr lang="en-GB" dirty="0" smtClean="0">
                <a:latin typeface="Monotype Sorts" pitchFamily="2" charset="2"/>
              </a:rPr>
              <a:t>è</a:t>
            </a:r>
            <a:r>
              <a:rPr lang="en-GB" dirty="0" smtClean="0"/>
              <a:t> minimise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 pellet strength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 virgin fines content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 conveying characteristics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Select a versatile conveying system that gives flexibility to raw material purchasers and plant operators</a:t>
            </a:r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Font typeface="Wingdings" pitchFamily="2" charset="2"/>
              <a:buNone/>
            </a:pPr>
            <a:endParaRPr lang="en-GB" dirty="0"/>
          </a:p>
        </p:txBody>
      </p: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4597165" y="3573016"/>
            <a:ext cx="23162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/>
              <a:t>not in system designer’s / equipment supplier’s control</a:t>
            </a:r>
          </a:p>
        </p:txBody>
      </p:sp>
      <p:sp>
        <p:nvSpPr>
          <p:cNvPr id="51" name="AutoShape 7"/>
          <p:cNvSpPr>
            <a:spLocks/>
          </p:cNvSpPr>
          <p:nvPr/>
        </p:nvSpPr>
        <p:spPr bwMode="auto">
          <a:xfrm>
            <a:off x="4572000" y="4221088"/>
            <a:ext cx="312737" cy="936625"/>
          </a:xfrm>
          <a:prstGeom prst="rightBrace">
            <a:avLst>
              <a:gd name="adj1" fmla="val 2495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69" y="1556792"/>
            <a:ext cx="3810000" cy="261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3"/>
          <p:cNvSpPr txBox="1">
            <a:spLocks/>
          </p:cNvSpPr>
          <p:nvPr/>
        </p:nvSpPr>
        <p:spPr>
          <a:xfrm>
            <a:off x="154800" y="6300000"/>
            <a:ext cx="540000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CB236-A893-418D-9847-ECC413FB1ACD}" type="slidenum">
              <a:rPr lang="en-US" sz="1200" smtClean="0">
                <a:solidFill>
                  <a:schemeClr val="bg1"/>
                </a:solidFill>
              </a:rPr>
              <a:pPr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0" y="3787897"/>
            <a:ext cx="3854607" cy="237740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0" y="1234336"/>
            <a:ext cx="3854608" cy="233187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"/>
                    </a14:imgEffect>
                    <a14:imgEffect>
                      <a14:brightnessContrast bright="-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366156"/>
            <a:ext cx="2976667" cy="1799148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136800" y="703552"/>
            <a:ext cx="6516000" cy="493200"/>
          </a:xfrm>
        </p:spPr>
        <p:txBody>
          <a:bodyPr/>
          <a:lstStyle/>
          <a:p>
            <a:r>
              <a:rPr lang="en-GB" dirty="0"/>
              <a:t>Upstream Equipment of Mixing Room – offline </a:t>
            </a:r>
            <a:br>
              <a:rPr lang="en-GB" dirty="0"/>
            </a:br>
            <a:r>
              <a:rPr lang="en-GB" dirty="0"/>
              <a:t>Automated Small Components Dosing and Weighing System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65" y="3581400"/>
            <a:ext cx="2505680" cy="203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03350"/>
            <a:ext cx="5218112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5" y="1408779"/>
            <a:ext cx="3173657" cy="20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019" y="3780164"/>
            <a:ext cx="3809595" cy="183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086600" y="4416936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dirty="0"/>
              <a:t>Carousels</a:t>
            </a:r>
          </a:p>
          <a:p>
            <a:r>
              <a:rPr lang="en-US" sz="1400" kern="0" dirty="0"/>
              <a:t>Roller and chain conveyor systems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299323" y="630000"/>
            <a:ext cx="6516000" cy="493200"/>
          </a:xfrm>
        </p:spPr>
        <p:txBody>
          <a:bodyPr/>
          <a:lstStyle/>
          <a:p>
            <a:r>
              <a:rPr lang="en-GB" dirty="0"/>
              <a:t>Automated Small Components Dosing and Weighing System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574800"/>
            <a:ext cx="5167312" cy="3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Double </a:t>
            </a:r>
            <a:r>
              <a:rPr lang="de-DE" dirty="0" err="1" smtClean="0"/>
              <a:t>Dosing</a:t>
            </a:r>
            <a:r>
              <a:rPr lang="de-DE" dirty="0" smtClean="0"/>
              <a:t> </a:t>
            </a:r>
            <a:r>
              <a:rPr lang="de-DE" dirty="0" err="1" smtClean="0"/>
              <a:t>Screws</a:t>
            </a:r>
            <a:endParaRPr lang="de-DE" dirty="0"/>
          </a:p>
        </p:txBody>
      </p:sp>
      <p:sp>
        <p:nvSpPr>
          <p:cNvPr id="8" name="Inhaltsplatzhalter 1"/>
          <p:cNvSpPr txBox="1">
            <a:spLocks/>
          </p:cNvSpPr>
          <p:nvPr/>
        </p:nvSpPr>
        <p:spPr>
          <a:xfrm>
            <a:off x="179512" y="1196752"/>
            <a:ext cx="3892550" cy="4167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smtClean="0"/>
              <a:t>Double Dosing Screws:</a:t>
            </a:r>
          </a:p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Size: 125/40 mm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Vertical shutter for 2 screws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Main chain drive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Direct secondary drive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Discharge spoke wheel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Frequency controlled 6 – 78 Hz (1:10)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Drive power: 2,0 kW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Speed range: 24 – 250 RPM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Capacity: up to 700 g/s</a:t>
            </a:r>
          </a:p>
          <a:p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74" y="1484784"/>
            <a:ext cx="5961126" cy="364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Vibratory</a:t>
            </a:r>
            <a:r>
              <a:rPr lang="de-DE" dirty="0" smtClean="0"/>
              <a:t> Feeders</a:t>
            </a:r>
            <a:endParaRPr lang="de-DE" dirty="0"/>
          </a:p>
        </p:txBody>
      </p:sp>
      <p:sp>
        <p:nvSpPr>
          <p:cNvPr id="8" name="Inhaltsplatzhalter 3"/>
          <p:cNvSpPr txBox="1">
            <a:spLocks/>
          </p:cNvSpPr>
          <p:nvPr/>
        </p:nvSpPr>
        <p:spPr>
          <a:xfrm>
            <a:off x="164703" y="1412776"/>
            <a:ext cx="3892550" cy="416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smtClean="0"/>
              <a:t>Vibratory Feeders:</a:t>
            </a:r>
          </a:p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Size 120 mm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Size 220 mm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Closed dosing channel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Adjustable layer height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Flexible compensator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Double magnetic drives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Thyristor</a:t>
            </a:r>
            <a:r>
              <a:rPr lang="en-US" dirty="0" smtClean="0"/>
              <a:t> controlled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 93 V – 195 V AC 50/60 Hz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 3 A @ 230 V AC</a:t>
            </a:r>
          </a:p>
          <a:p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1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Chlesberg_SCHL\PRÄSENTATIONEN_new\Rubbercon 2015\Basis\Bu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9" y="1392341"/>
            <a:ext cx="4098622" cy="19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Chlesberg_SCHL\VERTRIEB_ AB2008\PROJEKTE_2015-17_CHL\HF_CHL_1-10593_2-14133_NASTP-Upstream 2x MB &amp; 1x Final Batch\Sonstiges\div. Drawings\ScreenShots_230315\NASTP V_23.02.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9" y="3886671"/>
            <a:ext cx="4708221" cy="213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462286" y="1352166"/>
            <a:ext cx="338499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main requirements  to mixing room technologies: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safekeeping of supplied Ingredients during unloading, storage and handling till mixer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providing uninterrupted operation of mixing room with waste  free  &amp; environmentally friendly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providing of handling for selected  recipes with defined accuracy and repeatability … </a:t>
            </a:r>
            <a:r>
              <a:rPr lang="en-US" sz="1400" dirty="0" err="1" smtClean="0"/>
              <a:t>Cpk</a:t>
            </a:r>
            <a:endParaRPr lang="en-US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6012160" y="3591724"/>
            <a:ext cx="2880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5462286" y="3917374"/>
            <a:ext cx="34753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providing defined cycle time and  residue-free unloading in mixer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full automated control of the process with operator easy  instructions.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selection and optimization of technology for  customer available  or designed building especially in context  high and civil requirements.</a:t>
            </a:r>
            <a:endParaRPr lang="en-US" sz="1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136800" y="630000"/>
            <a:ext cx="6883472" cy="493200"/>
          </a:xfrm>
        </p:spPr>
        <p:txBody>
          <a:bodyPr/>
          <a:lstStyle/>
          <a:p>
            <a:r>
              <a:rPr lang="de-DE" dirty="0" err="1" smtClean="0"/>
              <a:t>Upstream</a:t>
            </a:r>
            <a:r>
              <a:rPr lang="de-DE" dirty="0" smtClean="0"/>
              <a:t> </a:t>
            </a:r>
            <a:r>
              <a:rPr lang="de-DE" dirty="0" err="1" smtClean="0"/>
              <a:t>equipment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mixing</a:t>
            </a:r>
            <a:r>
              <a:rPr lang="de-DE" dirty="0" smtClean="0"/>
              <a:t> </a:t>
            </a:r>
            <a:r>
              <a:rPr lang="de-DE" dirty="0" err="1" smtClean="0"/>
              <a:t>room</a:t>
            </a:r>
            <a:r>
              <a:rPr lang="de-DE" dirty="0" smtClean="0"/>
              <a:t> – online </a:t>
            </a:r>
            <a:r>
              <a:rPr lang="de-DE" dirty="0" err="1" smtClean="0"/>
              <a:t>system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Plant  </a:t>
            </a:r>
            <a:r>
              <a:rPr lang="en-US" sz="2400" dirty="0"/>
              <a:t>Engineering  </a:t>
            </a:r>
            <a:r>
              <a:rPr lang="en-US" sz="2400" dirty="0" smtClean="0"/>
              <a:t>for  </a:t>
            </a:r>
            <a:r>
              <a:rPr lang="en-US" sz="2400" dirty="0"/>
              <a:t>„Rubber &amp; Tire“  Applications </a:t>
            </a:r>
            <a:endParaRPr lang="en-GB" sz="24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1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Cycle Time and </a:t>
            </a:r>
            <a:r>
              <a:rPr lang="en-GB" dirty="0" smtClean="0"/>
              <a:t>Accuracy</a:t>
            </a: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831311"/>
              </p:ext>
            </p:extLst>
          </p:nvPr>
        </p:nvGraphicFramePr>
        <p:xfrm>
          <a:off x="827584" y="1123200"/>
          <a:ext cx="7992888" cy="4787011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728192"/>
                <a:gridCol w="2720680"/>
                <a:gridCol w="3544016"/>
              </a:tblGrid>
              <a:tr h="316078">
                <a:tc rowSpan="6"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CYCLE TIME:</a:t>
                      </a:r>
                      <a:endParaRPr lang="en-US" sz="18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Manual</a:t>
                      </a:r>
                      <a:r>
                        <a:rPr lang="en-US" sz="1400" baseline="0" noProof="0" dirty="0" smtClean="0"/>
                        <a:t> Systems: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20-40s / per component</a:t>
                      </a:r>
                      <a:endParaRPr lang="en-US" sz="1400" noProof="0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Fully automatic systems: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30-45s / per batch</a:t>
                      </a:r>
                      <a:endParaRPr lang="en-US" sz="1400" noProof="0" dirty="0"/>
                    </a:p>
                  </a:txBody>
                  <a:tcPr/>
                </a:tc>
              </a:tr>
              <a:tr h="302809">
                <a:tc vMerge="1">
                  <a:txBody>
                    <a:bodyPr/>
                    <a:lstStyle/>
                    <a:p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Cycle time increments: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Coarse</a:t>
                      </a:r>
                      <a:r>
                        <a:rPr lang="en-US" sz="1400" baseline="0" noProof="0" dirty="0" smtClean="0"/>
                        <a:t> dosing 10 – 20s</a:t>
                      </a:r>
                      <a:endParaRPr lang="en-US" sz="1400" noProof="0" dirty="0"/>
                    </a:p>
                  </a:txBody>
                  <a:tcPr/>
                </a:tc>
              </a:tr>
              <a:tr h="302809">
                <a:tc vMerge="1">
                  <a:txBody>
                    <a:bodyPr/>
                    <a:lstStyle/>
                    <a:p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Fine dosing:</a:t>
                      </a:r>
                      <a:r>
                        <a:rPr lang="en-US" sz="1400" baseline="0" noProof="0" dirty="0" smtClean="0"/>
                        <a:t> 3 – 10s</a:t>
                      </a:r>
                      <a:endParaRPr lang="en-US" sz="1400" noProof="0" dirty="0"/>
                    </a:p>
                  </a:txBody>
                  <a:tcPr/>
                </a:tc>
              </a:tr>
              <a:tr h="302809">
                <a:tc vMerge="1">
                  <a:txBody>
                    <a:bodyPr/>
                    <a:lstStyle/>
                    <a:p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Conveying 5 – 10 s</a:t>
                      </a:r>
                      <a:endParaRPr lang="en-US" sz="1400" noProof="0" dirty="0"/>
                    </a:p>
                  </a:txBody>
                  <a:tcPr/>
                </a:tc>
              </a:tr>
              <a:tr h="302809">
                <a:tc vMerge="1">
                  <a:txBody>
                    <a:bodyPr/>
                    <a:lstStyle/>
                    <a:p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Scale tare and scale movements</a:t>
                      </a:r>
                      <a:r>
                        <a:rPr lang="en-US" sz="1400" baseline="0" noProof="0" dirty="0" smtClean="0"/>
                        <a:t> 2 – 5 s</a:t>
                      </a:r>
                      <a:endParaRPr lang="en-US" sz="1400" noProof="0" dirty="0"/>
                    </a:p>
                  </a:txBody>
                  <a:tcPr/>
                </a:tc>
              </a:tr>
              <a:tr h="302809">
                <a:tc>
                  <a:txBody>
                    <a:bodyPr/>
                    <a:lstStyle/>
                    <a:p>
                      <a:pPr algn="ctr"/>
                      <a:endParaRPr lang="en-US" sz="18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/>
                </a:tc>
              </a:tr>
              <a:tr h="376946">
                <a:tc rowSpan="6"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AVERAGE DOSING ACCURACY:</a:t>
                      </a:r>
                      <a:endParaRPr lang="en-US" sz="18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Double Dosing Screws</a:t>
                      </a:r>
                      <a:r>
                        <a:rPr lang="en-US" sz="1400" baseline="0" noProof="0" dirty="0" smtClean="0"/>
                        <a:t> 125/40: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+- 3g*</a:t>
                      </a:r>
                      <a:endParaRPr lang="en-US" sz="1400" noProof="0" dirty="0"/>
                    </a:p>
                  </a:txBody>
                  <a:tcPr/>
                </a:tc>
              </a:tr>
              <a:tr h="344947">
                <a:tc vMerge="1">
                  <a:txBody>
                    <a:bodyPr/>
                    <a:lstStyle/>
                    <a:p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Dosing Screw 125: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+/-20g*</a:t>
                      </a:r>
                      <a:endParaRPr lang="en-US" sz="1400" noProof="0" dirty="0"/>
                    </a:p>
                  </a:txBody>
                  <a:tcPr/>
                </a:tc>
              </a:tr>
              <a:tr h="292023">
                <a:tc vMerge="1">
                  <a:txBody>
                    <a:bodyPr/>
                    <a:lstStyle/>
                    <a:p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Dosing Screw 100: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+/-15g*</a:t>
                      </a:r>
                      <a:endParaRPr lang="en-US" sz="1400" noProof="0" dirty="0"/>
                    </a:p>
                  </a:txBody>
                  <a:tcPr/>
                </a:tc>
              </a:tr>
              <a:tr h="358365">
                <a:tc vMerge="1">
                  <a:txBody>
                    <a:bodyPr/>
                    <a:lstStyle/>
                    <a:p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Dosing Screw 80: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+/-8g*</a:t>
                      </a:r>
                    </a:p>
                    <a:p>
                      <a:endParaRPr lang="en-US" sz="1400" noProof="0" dirty="0"/>
                    </a:p>
                  </a:txBody>
                  <a:tcPr/>
                </a:tc>
              </a:tr>
              <a:tr h="416269">
                <a:tc vMerge="1">
                  <a:txBody>
                    <a:bodyPr/>
                    <a:lstStyle/>
                    <a:p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Vibratory Feeder 120 mm: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+/-3g*</a:t>
                      </a:r>
                    </a:p>
                    <a:p>
                      <a:endParaRPr lang="en-US" sz="1400" noProof="0" dirty="0"/>
                    </a:p>
                  </a:txBody>
                  <a:tcPr/>
                </a:tc>
              </a:tr>
              <a:tr h="496439">
                <a:tc vMerge="1">
                  <a:txBody>
                    <a:bodyPr/>
                    <a:lstStyle/>
                    <a:p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Vibratory Feeder 220 mm: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+/-5-10g*</a:t>
                      </a:r>
                    </a:p>
                    <a:p>
                      <a:endParaRPr lang="en-US" sz="14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1907704" y="5724545"/>
            <a:ext cx="5947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575656"/>
                </a:solidFill>
                <a:ea typeface="MS PGothic" pitchFamily="34" charset="-128"/>
              </a:rPr>
              <a:t>* </a:t>
            </a:r>
            <a:r>
              <a:rPr lang="en-US" sz="1400" dirty="0"/>
              <a:t>Depending on physical properties of  chemicals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/>
              <a:t>* Use of dynamic dosing controller 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4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Text Box 6"/>
          <p:cNvSpPr txBox="1">
            <a:spLocks noChangeArrowheads="1"/>
          </p:cNvSpPr>
          <p:nvPr/>
        </p:nvSpPr>
        <p:spPr bwMode="auto">
          <a:xfrm>
            <a:off x="467544" y="1700808"/>
            <a:ext cx="7696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  <a:t>Linear Systems: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  <a:t/>
            </a:r>
            <a:br>
              <a:rPr lang="en-US" sz="1400" b="1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</a:br>
            <a:r>
              <a:rPr lang="en-US" sz="1400" b="1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  <a:t>   </a:t>
            </a:r>
            <a:r>
              <a:rPr lang="en-US" sz="1400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  <a:t>Maximum weight: 20 kg (16 kg US, OSHA) limited by bag strength</a:t>
            </a:r>
            <a:br>
              <a:rPr lang="en-US" sz="1400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</a:br>
            <a:r>
              <a:rPr lang="en-US" sz="1400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  <a:t>   Maximum volume: 30 dm³ limited by net usable volume of dosing bucket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400" b="1" dirty="0" smtClean="0">
              <a:solidFill>
                <a:srgbClr val="575656"/>
              </a:solidFill>
              <a:latin typeface="+mn-lt"/>
              <a:ea typeface="MS PGothic" pitchFamily="34" charset="-128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  <a:t>Carousel Type Systems: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400" b="1" dirty="0" smtClean="0">
              <a:solidFill>
                <a:srgbClr val="575656"/>
              </a:solidFill>
              <a:latin typeface="+mn-lt"/>
              <a:ea typeface="MS PGothic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  <a:t>   Maximum Weight: 20 kg limited by bag strength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  <a:t>   Maximum volume: 20 dm³ net volume of revolving hopper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solidFill>
                <a:srgbClr val="575656"/>
              </a:solidFill>
              <a:latin typeface="+mn-lt"/>
              <a:ea typeface="MS PGothic" pitchFamily="34" charset="-128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  <a:t>Remark: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  <a:t/>
            </a:r>
            <a:br>
              <a:rPr lang="en-US" sz="1400" b="1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</a:br>
            <a:r>
              <a:rPr lang="en-US" sz="1400" b="1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  <a:t>   </a:t>
            </a:r>
            <a:r>
              <a:rPr lang="en-US" sz="1400" dirty="0" smtClean="0">
                <a:solidFill>
                  <a:srgbClr val="575656"/>
                </a:solidFill>
                <a:latin typeface="+mn-lt"/>
                <a:ea typeface="MS PGothic" pitchFamily="34" charset="-128"/>
              </a:rPr>
              <a:t>Recipes with higher volumes or weights have to be split to more bags</a:t>
            </a:r>
          </a:p>
        </p:txBody>
      </p:sp>
      <p:sp>
        <p:nvSpPr>
          <p:cNvPr id="548867" name="Text Box 7"/>
          <p:cNvSpPr txBox="1">
            <a:spLocks noChangeArrowheads="1"/>
          </p:cNvSpPr>
          <p:nvPr/>
        </p:nvSpPr>
        <p:spPr bwMode="auto">
          <a:xfrm>
            <a:off x="2454522" y="42402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smtClean="0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Operational Limits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sp>
        <p:nvSpPr>
          <p:cNvPr id="2" name="server"/>
          <p:cNvSpPr>
            <a:spLocks noEditPoints="1" noChangeArrowheads="1"/>
          </p:cNvSpPr>
          <p:nvPr/>
        </p:nvSpPr>
        <p:spPr bwMode="auto">
          <a:xfrm>
            <a:off x="6629400" y="2492896"/>
            <a:ext cx="1759024" cy="1712973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  <a:path w="21600" h="21600" extrusionOk="0">
                <a:moveTo>
                  <a:pt x="1662" y="1709"/>
                </a:moveTo>
                <a:lnTo>
                  <a:pt x="9046" y="1709"/>
                </a:lnTo>
                <a:lnTo>
                  <a:pt x="9046" y="2331"/>
                </a:lnTo>
                <a:lnTo>
                  <a:pt x="1662" y="2331"/>
                </a:lnTo>
                <a:lnTo>
                  <a:pt x="1662" y="1709"/>
                </a:lnTo>
                <a:moveTo>
                  <a:pt x="0" y="4351"/>
                </a:moveTo>
                <a:lnTo>
                  <a:pt x="10892" y="4351"/>
                </a:lnTo>
                <a:lnTo>
                  <a:pt x="10892" y="14141"/>
                </a:lnTo>
                <a:lnTo>
                  <a:pt x="21600" y="14141"/>
                </a:lnTo>
                <a:moveTo>
                  <a:pt x="11631" y="1243"/>
                </a:moveTo>
                <a:lnTo>
                  <a:pt x="20492" y="1243"/>
                </a:lnTo>
                <a:lnTo>
                  <a:pt x="20492" y="1554"/>
                </a:lnTo>
                <a:lnTo>
                  <a:pt x="11631" y="1554"/>
                </a:lnTo>
                <a:lnTo>
                  <a:pt x="11631" y="1243"/>
                </a:lnTo>
                <a:moveTo>
                  <a:pt x="11631" y="3263"/>
                </a:moveTo>
                <a:lnTo>
                  <a:pt x="20492" y="3263"/>
                </a:lnTo>
                <a:lnTo>
                  <a:pt x="20492" y="3574"/>
                </a:lnTo>
                <a:lnTo>
                  <a:pt x="11631" y="3574"/>
                </a:lnTo>
                <a:lnTo>
                  <a:pt x="11631" y="3263"/>
                </a:lnTo>
                <a:moveTo>
                  <a:pt x="11631" y="6060"/>
                </a:moveTo>
                <a:lnTo>
                  <a:pt x="20492" y="6060"/>
                </a:lnTo>
                <a:lnTo>
                  <a:pt x="20492" y="6371"/>
                </a:lnTo>
                <a:lnTo>
                  <a:pt x="11631" y="6371"/>
                </a:lnTo>
                <a:lnTo>
                  <a:pt x="11631" y="6060"/>
                </a:lnTo>
                <a:moveTo>
                  <a:pt x="11631" y="8081"/>
                </a:moveTo>
                <a:lnTo>
                  <a:pt x="20308" y="8081"/>
                </a:lnTo>
                <a:lnTo>
                  <a:pt x="20308" y="8391"/>
                </a:lnTo>
                <a:lnTo>
                  <a:pt x="11631" y="8391"/>
                </a:lnTo>
                <a:lnTo>
                  <a:pt x="11631" y="8081"/>
                </a:lnTo>
                <a:moveTo>
                  <a:pt x="11631" y="4196"/>
                </a:moveTo>
                <a:lnTo>
                  <a:pt x="12369" y="4196"/>
                </a:lnTo>
                <a:lnTo>
                  <a:pt x="12369" y="4817"/>
                </a:lnTo>
                <a:lnTo>
                  <a:pt x="11631" y="4817"/>
                </a:lnTo>
                <a:lnTo>
                  <a:pt x="11631" y="4196"/>
                </a:lnTo>
                <a:moveTo>
                  <a:pt x="14400" y="4196"/>
                </a:moveTo>
                <a:lnTo>
                  <a:pt x="15138" y="4196"/>
                </a:lnTo>
                <a:lnTo>
                  <a:pt x="15138" y="4817"/>
                </a:lnTo>
                <a:lnTo>
                  <a:pt x="14400" y="4817"/>
                </a:lnTo>
                <a:lnTo>
                  <a:pt x="14400" y="4196"/>
                </a:lnTo>
                <a:moveTo>
                  <a:pt x="16985" y="4196"/>
                </a:moveTo>
                <a:lnTo>
                  <a:pt x="17723" y="4196"/>
                </a:lnTo>
                <a:lnTo>
                  <a:pt x="17723" y="4817"/>
                </a:lnTo>
                <a:lnTo>
                  <a:pt x="16985" y="4817"/>
                </a:lnTo>
                <a:lnTo>
                  <a:pt x="16985" y="4196"/>
                </a:lnTo>
                <a:moveTo>
                  <a:pt x="19754" y="4196"/>
                </a:moveTo>
                <a:lnTo>
                  <a:pt x="20492" y="4196"/>
                </a:lnTo>
                <a:lnTo>
                  <a:pt x="20492" y="4817"/>
                </a:lnTo>
                <a:lnTo>
                  <a:pt x="19754" y="4817"/>
                </a:lnTo>
                <a:lnTo>
                  <a:pt x="19754" y="4196"/>
                </a:lnTo>
                <a:moveTo>
                  <a:pt x="11631" y="9635"/>
                </a:moveTo>
                <a:lnTo>
                  <a:pt x="12369" y="9635"/>
                </a:lnTo>
                <a:lnTo>
                  <a:pt x="12369" y="10256"/>
                </a:lnTo>
                <a:lnTo>
                  <a:pt x="11631" y="10256"/>
                </a:lnTo>
                <a:lnTo>
                  <a:pt x="11631" y="9635"/>
                </a:lnTo>
                <a:moveTo>
                  <a:pt x="14400" y="9635"/>
                </a:moveTo>
                <a:lnTo>
                  <a:pt x="15138" y="9635"/>
                </a:lnTo>
                <a:lnTo>
                  <a:pt x="15138" y="10256"/>
                </a:lnTo>
                <a:lnTo>
                  <a:pt x="14400" y="10256"/>
                </a:lnTo>
                <a:lnTo>
                  <a:pt x="14400" y="9635"/>
                </a:lnTo>
                <a:moveTo>
                  <a:pt x="16985" y="9635"/>
                </a:moveTo>
                <a:lnTo>
                  <a:pt x="17723" y="9635"/>
                </a:lnTo>
                <a:lnTo>
                  <a:pt x="17723" y="10256"/>
                </a:lnTo>
                <a:lnTo>
                  <a:pt x="16985" y="10256"/>
                </a:lnTo>
                <a:lnTo>
                  <a:pt x="16985" y="9635"/>
                </a:lnTo>
                <a:moveTo>
                  <a:pt x="19754" y="9635"/>
                </a:moveTo>
                <a:lnTo>
                  <a:pt x="20492" y="9635"/>
                </a:lnTo>
                <a:lnTo>
                  <a:pt x="20492" y="10256"/>
                </a:lnTo>
                <a:lnTo>
                  <a:pt x="19754" y="10256"/>
                </a:lnTo>
                <a:lnTo>
                  <a:pt x="19754" y="9635"/>
                </a:lnTo>
                <a:moveTo>
                  <a:pt x="10892" y="14141"/>
                </a:moveTo>
                <a:lnTo>
                  <a:pt x="10892" y="15384"/>
                </a:lnTo>
                <a:lnTo>
                  <a:pt x="10892" y="20046"/>
                </a:lnTo>
                <a:lnTo>
                  <a:pt x="10892" y="21600"/>
                </a:lnTo>
                <a:lnTo>
                  <a:pt x="10892" y="14141"/>
                </a:lnTo>
                <a:moveTo>
                  <a:pt x="10892" y="4351"/>
                </a:moveTo>
                <a:lnTo>
                  <a:pt x="10892" y="3574"/>
                </a:lnTo>
                <a:lnTo>
                  <a:pt x="10892" y="932"/>
                </a:lnTo>
                <a:lnTo>
                  <a:pt x="10892" y="0"/>
                </a:lnTo>
                <a:lnTo>
                  <a:pt x="10892" y="435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31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7" name="Text Box 7"/>
          <p:cNvSpPr txBox="1">
            <a:spLocks noChangeArrowheads="1"/>
          </p:cNvSpPr>
          <p:nvPr/>
        </p:nvSpPr>
        <p:spPr bwMode="auto">
          <a:xfrm>
            <a:off x="2454522" y="42402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smtClean="0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905000" y="1422067"/>
            <a:ext cx="5532119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0066FF"/>
              </a:buClr>
              <a:buSzPct val="60000"/>
              <a:buFont typeface="Monotype Sorts" pitchFamily="2" charset="2"/>
              <a:buNone/>
            </a:pPr>
            <a:r>
              <a:rPr lang="en-US" b="1" dirty="0" smtClean="0"/>
              <a:t>Statistical Process Control</a:t>
            </a:r>
            <a:endParaRPr lang="en-US" b="1" dirty="0"/>
          </a:p>
        </p:txBody>
      </p:sp>
      <p:pic>
        <p:nvPicPr>
          <p:cNvPr id="11" name="Picture 9" descr="Statistik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47906"/>
            <a:ext cx="3342447" cy="343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671059" y="1878629"/>
            <a:ext cx="33049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/>
              <a:t>Process capability analysis</a:t>
            </a:r>
            <a:r>
              <a:rPr lang="en-US" sz="1600" b="1" i="1" dirty="0" smtClean="0"/>
              <a:t> </a:t>
            </a:r>
            <a:endParaRPr lang="en-US" sz="1600" b="1" i="1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03910" y="2366688"/>
            <a:ext cx="3284514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Process capability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Cp</a:t>
            </a:r>
            <a:r>
              <a:rPr lang="en-US" sz="1400" dirty="0" smtClean="0"/>
              <a:t>  - normally distributed values</a:t>
            </a:r>
            <a:br>
              <a:rPr lang="en-US" sz="1400" dirty="0" smtClean="0"/>
            </a:br>
            <a:r>
              <a:rPr lang="en-US" sz="1400" dirty="0" err="1" smtClean="0"/>
              <a:t>Cpk</a:t>
            </a:r>
            <a:r>
              <a:rPr lang="en-US" sz="1400" dirty="0" smtClean="0"/>
              <a:t>- </a:t>
            </a:r>
            <a:r>
              <a:rPr lang="en-US" sz="1400" dirty="0"/>
              <a:t>normally distributed values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106058" y="3286106"/>
            <a:ext cx="3282366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 smtClean="0"/>
              <a:t>Cp</a:t>
            </a:r>
            <a:r>
              <a:rPr lang="en-US" sz="1400" dirty="0" smtClean="0"/>
              <a:t>    = </a:t>
            </a:r>
            <a:r>
              <a:rPr lang="en-US" sz="1400" u="sng" dirty="0" smtClean="0"/>
              <a:t>width of tolerance</a:t>
            </a:r>
            <a:br>
              <a:rPr lang="en-US" sz="1400" u="sng" dirty="0" smtClean="0"/>
            </a:br>
            <a:r>
              <a:rPr lang="en-US" sz="1400" dirty="0" smtClean="0"/>
              <a:t>            6 x mean variation </a:t>
            </a:r>
            <a:r>
              <a:rPr lang="en-US" sz="1400" b="1" dirty="0" err="1" smtClean="0"/>
              <a:t>s</a:t>
            </a:r>
            <a:r>
              <a:rPr lang="en-US" sz="1400" b="1" baseline="-25000" dirty="0" err="1" smtClean="0"/>
              <a:t>p</a:t>
            </a:r>
            <a:r>
              <a:rPr lang="en-US" sz="1400" b="1" baseline="-25000" dirty="0" smtClean="0"/>
              <a:t> </a:t>
            </a:r>
            <a:br>
              <a:rPr lang="en-US" sz="1400" b="1" baseline="-25000" dirty="0" smtClean="0"/>
            </a:br>
            <a:r>
              <a:rPr lang="en-US" sz="1400" b="1" dirty="0" err="1" smtClean="0"/>
              <a:t>Cpk</a:t>
            </a:r>
            <a:r>
              <a:rPr lang="en-US" sz="1400" b="1" dirty="0" smtClean="0"/>
              <a:t>  </a:t>
            </a:r>
            <a:r>
              <a:rPr lang="en-US" sz="1400" dirty="0" smtClean="0"/>
              <a:t>= interval</a:t>
            </a:r>
            <a:r>
              <a:rPr lang="en-US" sz="1400" u="sng" dirty="0" smtClean="0"/>
              <a:t> </a:t>
            </a:r>
            <a:r>
              <a:rPr lang="en-US" sz="1400" u="sng" dirty="0" err="1" smtClean="0"/>
              <a:t>A</a:t>
            </a:r>
            <a:r>
              <a:rPr lang="en-US" sz="1400" baseline="-25000" dirty="0" err="1" smtClean="0"/>
              <a:t>krit</a:t>
            </a:r>
            <a:r>
              <a:rPr lang="en-US" sz="1400" baseline="-25000" dirty="0" smtClean="0"/>
              <a:t/>
            </a:r>
            <a:br>
              <a:rPr lang="en-US" sz="1400" baseline="-25000" dirty="0" smtClean="0"/>
            </a:br>
            <a:r>
              <a:rPr lang="en-US" sz="1400" baseline="-25000" dirty="0" smtClean="0"/>
              <a:t>                   </a:t>
            </a:r>
            <a:r>
              <a:rPr lang="en-US" sz="1400" dirty="0" smtClean="0"/>
              <a:t>3 x mean variation </a:t>
            </a:r>
            <a:r>
              <a:rPr lang="en-US" sz="1400" b="1" dirty="0" err="1" smtClean="0"/>
              <a:t>s</a:t>
            </a:r>
            <a:r>
              <a:rPr lang="en-US" sz="1400" b="1" baseline="-25000" dirty="0" err="1" smtClean="0"/>
              <a:t>p</a:t>
            </a:r>
            <a:r>
              <a:rPr lang="en-US" sz="1400" dirty="0" smtClean="0"/>
              <a:t> </a:t>
            </a:r>
            <a:endParaRPr lang="en-US" sz="1400" b="1" baseline="-25000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Operational Limits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103912" y="4423787"/>
            <a:ext cx="3284512" cy="1277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latin typeface="+mj-lt"/>
              </a:rPr>
              <a:t>       System Accuracy: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sz="1400" dirty="0">
                <a:latin typeface="+mj-lt"/>
              </a:rPr>
              <a:t>d</a:t>
            </a:r>
            <a:r>
              <a:rPr lang="en-US" sz="1400" dirty="0" smtClean="0">
                <a:latin typeface="+mj-lt"/>
              </a:rPr>
              <a:t>osing accuracy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sz="1400" dirty="0"/>
              <a:t>w</a:t>
            </a:r>
            <a:r>
              <a:rPr lang="en-US" sz="1400" dirty="0" smtClean="0"/>
              <a:t>eighing  </a:t>
            </a:r>
            <a:r>
              <a:rPr lang="en-US" sz="1400" dirty="0"/>
              <a:t>accuracy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sz="1400" dirty="0"/>
              <a:t>c</a:t>
            </a:r>
            <a:r>
              <a:rPr lang="en-US" sz="1400" dirty="0" smtClean="0"/>
              <a:t>onveying  accuracy</a:t>
            </a:r>
            <a:r>
              <a:rPr lang="en-US" sz="1400" baseline="-25000" dirty="0" smtClean="0"/>
              <a:t>               </a:t>
            </a:r>
            <a:endParaRPr lang="en-US" sz="1400" b="1" baseline="-25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32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5" name="Text Box 7"/>
          <p:cNvSpPr txBox="1">
            <a:spLocks noChangeArrowheads="1"/>
          </p:cNvSpPr>
          <p:nvPr/>
        </p:nvSpPr>
        <p:spPr bwMode="auto">
          <a:xfrm>
            <a:off x="3026120" y="3799835"/>
            <a:ext cx="203684" cy="40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smtClean="0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53379"/>
              </p:ext>
            </p:extLst>
          </p:nvPr>
        </p:nvGraphicFramePr>
        <p:xfrm>
          <a:off x="424798" y="1624587"/>
          <a:ext cx="7042011" cy="44687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8689"/>
                <a:gridCol w="549773"/>
                <a:gridCol w="722851"/>
                <a:gridCol w="500738"/>
                <a:gridCol w="203619"/>
                <a:gridCol w="664311"/>
                <a:gridCol w="743213"/>
                <a:gridCol w="481051"/>
                <a:gridCol w="447961"/>
                <a:gridCol w="447961"/>
                <a:gridCol w="447961"/>
                <a:gridCol w="447961"/>
                <a:gridCol w="447961"/>
                <a:gridCol w="447961"/>
              </a:tblGrid>
              <a:tr h="118009"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59658"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 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Obere Toleranzgrenze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Mittelwert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5,027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59658"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 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Untere Toleranzgrenze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Max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 dirty="0">
                          <a:effectLst/>
                        </a:rPr>
                        <a:t>5,464</a:t>
                      </a:r>
                      <a:endParaRPr lang="de-DE" sz="7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Min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4,606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Maßbenennung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Maß 1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Cpk</a:t>
                      </a:r>
                      <a:endParaRPr lang="de-DE" sz="7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1,24</a:t>
                      </a:r>
                      <a:endParaRPr lang="de-DE" sz="700" b="1" i="1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73105"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 dirty="0">
                          <a:effectLst/>
                        </a:rPr>
                        <a:t>Teile-Nummer</a:t>
                      </a:r>
                      <a:endParaRPr lang="de-DE" sz="7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Messdaten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Sigma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0,196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Cpo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1,653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4,95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Cpu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1,236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2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4,82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CP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0,692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3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5,07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5,26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OTG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6,000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5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5,15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UTG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4,300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5,44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rowSpan="20" gridSpan="9"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rowSpan="20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0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0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0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0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0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0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0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7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5,14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8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4,83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9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4,74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10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5,17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11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5,09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12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5,34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13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4,83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14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4,99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15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5,05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16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4,61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17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5,15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18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5,03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19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4,79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20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5,25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21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5,06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22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5,02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23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4,75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24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4,90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25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5,20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9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26</a:t>
                      </a:r>
                      <a:endParaRPr lang="de-DE" sz="7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5,00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18009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4,3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 dirty="0">
                          <a:effectLst/>
                        </a:rPr>
                        <a:t>27</a:t>
                      </a:r>
                      <a:endParaRPr lang="de-DE" sz="7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u="none" strike="noStrike">
                          <a:effectLst/>
                        </a:rPr>
                        <a:t>4,82</a:t>
                      </a:r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279166"/>
              </p:ext>
            </p:extLst>
          </p:nvPr>
        </p:nvGraphicFramePr>
        <p:xfrm>
          <a:off x="3228268" y="3799836"/>
          <a:ext cx="4845219" cy="202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46" descr="D:\Chlesberg_SCHL\MESSE_SPEZIELL\Training_HF_Freudenberg_03.06.13\SAQ-ZE_Folien_Urs-Villiger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279" y="1904056"/>
            <a:ext cx="3140819" cy="194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0601" y="836712"/>
            <a:ext cx="4419600" cy="3385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0066FF"/>
              </a:buClr>
              <a:buSzPct val="60000"/>
              <a:buFont typeface="Monotype Sorts" pitchFamily="2" charset="2"/>
              <a:buNone/>
            </a:pPr>
            <a:r>
              <a:rPr lang="de-DE" sz="1600" b="1" dirty="0"/>
              <a:t>Statistical </a:t>
            </a:r>
            <a:r>
              <a:rPr lang="de-DE" sz="1600" b="1" dirty="0" err="1"/>
              <a:t>Process</a:t>
            </a:r>
            <a:r>
              <a:rPr lang="de-DE" sz="1600" b="1" dirty="0"/>
              <a:t> </a:t>
            </a:r>
            <a:r>
              <a:rPr lang="de-DE" sz="1600" b="1" dirty="0" err="1"/>
              <a:t>Control</a:t>
            </a:r>
            <a:endParaRPr lang="de-DE" sz="1600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393941" y="2783184"/>
            <a:ext cx="1024226" cy="1648717"/>
            <a:chOff x="1632" y="1248"/>
            <a:chExt cx="2682" cy="2286"/>
          </a:xfrm>
        </p:grpSpPr>
        <p:sp>
          <p:nvSpPr>
            <p:cNvPr id="4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de-DE"/>
            </a:p>
          </p:txBody>
        </p:sp>
        <p:sp>
          <p:nvSpPr>
            <p:cNvPr id="5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de-DE"/>
            </a:p>
          </p:txBody>
        </p:sp>
        <p:sp>
          <p:nvSpPr>
            <p:cNvPr id="6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de-DE"/>
            </a:p>
          </p:txBody>
        </p:sp>
      </p:grp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5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Text Box 6"/>
          <p:cNvSpPr txBox="1">
            <a:spLocks noChangeArrowheads="1"/>
          </p:cNvSpPr>
          <p:nvPr/>
        </p:nvSpPr>
        <p:spPr bwMode="auto">
          <a:xfrm>
            <a:off x="476250" y="3203580"/>
            <a:ext cx="769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sz="2000" smtClean="0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550915" name="Text Box 7"/>
          <p:cNvSpPr txBox="1">
            <a:spLocks noChangeArrowheads="1"/>
          </p:cNvSpPr>
          <p:nvPr/>
        </p:nvSpPr>
        <p:spPr bwMode="auto">
          <a:xfrm>
            <a:off x="2454522" y="42402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smtClean="0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550916" name="Rectangle 8"/>
          <p:cNvSpPr>
            <a:spLocks noChangeArrowheads="1"/>
          </p:cNvSpPr>
          <p:nvPr/>
        </p:nvSpPr>
        <p:spPr bwMode="auto">
          <a:xfrm>
            <a:off x="424800" y="1340768"/>
            <a:ext cx="64332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575656"/>
                </a:solidFill>
                <a:ea typeface="MS PGothic" pitchFamily="34" charset="-128"/>
              </a:rPr>
              <a:t>CE and ATEX conform: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575656"/>
              </a:solidFill>
              <a:ea typeface="MS PGothic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575656"/>
                </a:solidFill>
                <a:ea typeface="MS PGothic" pitchFamily="34" charset="-128"/>
              </a:rPr>
              <a:t>System classification of Ex proof ATEX zones by customer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575656"/>
              </a:solidFill>
              <a:ea typeface="MS PGothic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575656"/>
                </a:solidFill>
                <a:ea typeface="MS PGothic" pitchFamily="34" charset="-128"/>
              </a:rPr>
              <a:t>Zoning concept is based on multiple zones depending chemicals handled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575656"/>
                </a:solidFill>
                <a:ea typeface="MS PGothic" pitchFamily="34" charset="-128"/>
              </a:rPr>
              <a:t>Zone 20 inside of hoppers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575656"/>
                </a:solidFill>
                <a:ea typeface="MS PGothic" pitchFamily="34" charset="-128"/>
              </a:rPr>
              <a:t>Zone 22 outside of hoppers and around openings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575656"/>
                </a:solidFill>
                <a:ea typeface="MS PGothic" pitchFamily="34" charset="-128"/>
              </a:rPr>
              <a:t>Zone 22 for aspiration system, without second fire suppression system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575656"/>
              </a:solidFill>
              <a:ea typeface="MS PGothic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575656"/>
                </a:solidFill>
                <a:ea typeface="MS PGothic" pitchFamily="34" charset="-128"/>
              </a:rPr>
              <a:t>Hazard avoidance concept is based on: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575656"/>
                </a:solidFill>
                <a:ea typeface="MS PGothic" pitchFamily="34" charset="-128"/>
              </a:rPr>
              <a:t>No sparking source, no fluidizing, low temperature concept and control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575656"/>
                </a:solidFill>
                <a:ea typeface="MS PGothic" pitchFamily="34" charset="-128"/>
              </a:rPr>
              <a:t>Earth and bonding concept for electrostatic dissipative operation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575656"/>
                </a:solidFill>
                <a:ea typeface="MS PGothic" pitchFamily="34" charset="-128"/>
              </a:rPr>
              <a:t>PLC control cabinets outside of ATEX zones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575656"/>
                </a:solidFill>
                <a:ea typeface="MS PGothic" pitchFamily="34" charset="-128"/>
              </a:rPr>
              <a:t>Hazard and failure mode analyze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575656"/>
              </a:solidFill>
              <a:ea typeface="MS PGothic" pitchFamily="34" charset="-128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CE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Atex</a:t>
            </a:r>
            <a:r>
              <a:rPr lang="de-DE" dirty="0" smtClean="0"/>
              <a:t> </a:t>
            </a:r>
            <a:r>
              <a:rPr lang="de-DE" dirty="0" err="1" smtClean="0"/>
              <a:t>Certification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sp>
        <p:nvSpPr>
          <p:cNvPr id="2" name="Cloud"/>
          <p:cNvSpPr>
            <a:spLocks noChangeAspect="1" noEditPoints="1" noChangeArrowheads="1"/>
          </p:cNvSpPr>
          <p:nvPr/>
        </p:nvSpPr>
        <p:spPr bwMode="auto">
          <a:xfrm>
            <a:off x="6372200" y="3402017"/>
            <a:ext cx="2438400" cy="163406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34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067944" y="4268688"/>
            <a:ext cx="389255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Integration </a:t>
            </a:r>
            <a:r>
              <a:rPr lang="en-US" dirty="0"/>
              <a:t>of all these elements in a complete </a:t>
            </a:r>
            <a:r>
              <a:rPr lang="en-US" dirty="0" smtClean="0"/>
              <a:t>MIXING</a:t>
            </a:r>
          </a:p>
          <a:p>
            <a:pPr marL="0" indent="0">
              <a:buNone/>
            </a:pPr>
            <a:r>
              <a:rPr lang="en-US" dirty="0" smtClean="0"/>
              <a:t>ROOM </a:t>
            </a:r>
            <a:r>
              <a:rPr lang="en-US" dirty="0"/>
              <a:t>DESIGN ensures: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Quality </a:t>
            </a:r>
            <a:r>
              <a:rPr lang="en-US" dirty="0"/>
              <a:t>Products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Reliable </a:t>
            </a:r>
            <a:r>
              <a:rPr lang="en-US" dirty="0"/>
              <a:t>Operations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Maximum </a:t>
            </a:r>
            <a:r>
              <a:rPr lang="en-US" dirty="0"/>
              <a:t>Profitability</a:t>
            </a:r>
          </a:p>
          <a:p>
            <a:endParaRPr lang="en-US" dirty="0"/>
          </a:p>
        </p:txBody>
      </p:sp>
      <p:grpSp>
        <p:nvGrpSpPr>
          <p:cNvPr id="20" name="Group 7"/>
          <p:cNvGrpSpPr>
            <a:grpSpLocks noChangeAspect="1"/>
          </p:cNvGrpSpPr>
          <p:nvPr/>
        </p:nvGrpSpPr>
        <p:grpSpPr bwMode="auto">
          <a:xfrm>
            <a:off x="3712501" y="1035466"/>
            <a:ext cx="4640400" cy="488534"/>
            <a:chOff x="325" y="1953"/>
            <a:chExt cx="5055" cy="363"/>
          </a:xfrm>
        </p:grpSpPr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325" y="1953"/>
              <a:ext cx="225" cy="363"/>
            </a:xfrm>
            <a:prstGeom prst="rect">
              <a:avLst/>
            </a:prstGeom>
            <a:solidFill>
              <a:srgbClr val="00C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552" y="1953"/>
              <a:ext cx="52" cy="363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>
                <a:latin typeface="Arial" charset="0"/>
              </a:endParaRP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606" y="1953"/>
              <a:ext cx="959" cy="363"/>
            </a:xfrm>
            <a:prstGeom prst="rect">
              <a:avLst/>
            </a:prstGeom>
            <a:solidFill>
              <a:srgbClr val="96969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>
              <a:off x="1566" y="1953"/>
              <a:ext cx="52" cy="363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1621" y="1953"/>
              <a:ext cx="526" cy="363"/>
            </a:xfrm>
            <a:prstGeom prst="rect">
              <a:avLst/>
            </a:prstGeom>
            <a:solidFill>
              <a:srgbClr val="99CC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2149" y="1953"/>
              <a:ext cx="68" cy="363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2222" y="1953"/>
              <a:ext cx="705" cy="363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2929" y="1953"/>
              <a:ext cx="706" cy="363"/>
            </a:xfrm>
            <a:prstGeom prst="rect">
              <a:avLst/>
            </a:prstGeom>
            <a:solidFill>
              <a:srgbClr val="FF99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3637" y="1953"/>
              <a:ext cx="732" cy="363"/>
            </a:xfrm>
            <a:prstGeom prst="rect">
              <a:avLst/>
            </a:prstGeom>
            <a:solidFill>
              <a:srgbClr val="FF33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17"/>
            <p:cNvSpPr>
              <a:spLocks noChangeArrowheads="1"/>
            </p:cNvSpPr>
            <p:nvPr/>
          </p:nvSpPr>
          <p:spPr bwMode="auto">
            <a:xfrm>
              <a:off x="4371" y="1953"/>
              <a:ext cx="54" cy="363"/>
            </a:xfrm>
            <a:prstGeom prst="rect">
              <a:avLst/>
            </a:prstGeom>
            <a:solidFill>
              <a:srgbClr val="3333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8"/>
            <p:cNvSpPr>
              <a:spLocks noChangeArrowheads="1"/>
            </p:cNvSpPr>
            <p:nvPr/>
          </p:nvSpPr>
          <p:spPr bwMode="auto">
            <a:xfrm>
              <a:off x="4428" y="1953"/>
              <a:ext cx="170" cy="363"/>
            </a:xfrm>
            <a:prstGeom prst="rect">
              <a:avLst/>
            </a:prstGeom>
            <a:solidFill>
              <a:srgbClr val="FF99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19"/>
            <p:cNvSpPr>
              <a:spLocks noChangeArrowheads="1"/>
            </p:cNvSpPr>
            <p:nvPr/>
          </p:nvSpPr>
          <p:spPr bwMode="auto">
            <a:xfrm>
              <a:off x="4602" y="1953"/>
              <a:ext cx="68" cy="363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20"/>
            <p:cNvSpPr>
              <a:spLocks noChangeArrowheads="1"/>
            </p:cNvSpPr>
            <p:nvPr/>
          </p:nvSpPr>
          <p:spPr bwMode="auto">
            <a:xfrm>
              <a:off x="4673" y="1953"/>
              <a:ext cx="423" cy="363"/>
            </a:xfrm>
            <a:prstGeom prst="rect">
              <a:avLst/>
            </a:prstGeom>
            <a:solidFill>
              <a:srgbClr val="80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21"/>
            <p:cNvSpPr>
              <a:spLocks noChangeArrowheads="1"/>
            </p:cNvSpPr>
            <p:nvPr/>
          </p:nvSpPr>
          <p:spPr bwMode="auto">
            <a:xfrm>
              <a:off x="5098" y="1953"/>
              <a:ext cx="282" cy="363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209" y="1676400"/>
            <a:ext cx="3953249" cy="249473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System Integration - </a:t>
            </a:r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6" name="Inhaltsplatzhalter 1"/>
          <p:cNvSpPr txBox="1">
            <a:spLocks/>
          </p:cNvSpPr>
          <p:nvPr/>
        </p:nvSpPr>
        <p:spPr>
          <a:xfrm>
            <a:off x="375557" y="1665890"/>
            <a:ext cx="4035950" cy="3908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smtClean="0"/>
              <a:t>Key issues discussed: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mixing room  structure &amp;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flows &amp; balance of materials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capacity calculation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selection of technology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selection of layout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selection of units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criteria of commissioning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Wingdings" pitchFamily="2" charset="2"/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35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9988" y="30163"/>
            <a:ext cx="6858000" cy="67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feld 8"/>
          <p:cNvSpPr txBox="1">
            <a:spLocks noChangeArrowheads="1"/>
          </p:cNvSpPr>
          <p:nvPr/>
        </p:nvSpPr>
        <p:spPr bwMode="auto">
          <a:xfrm>
            <a:off x="467544" y="5407183"/>
            <a:ext cx="59041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600" b="1" dirty="0" err="1" smtClean="0">
                <a:solidFill>
                  <a:srgbClr val="1D3174"/>
                </a:solidFill>
              </a:rPr>
              <a:t>Thanks</a:t>
            </a:r>
            <a:r>
              <a:rPr lang="de-DE" sz="3600" b="1" dirty="0" smtClean="0">
                <a:solidFill>
                  <a:srgbClr val="1D3174"/>
                </a:solidFill>
              </a:rPr>
              <a:t> </a:t>
            </a:r>
            <a:r>
              <a:rPr lang="de-DE" sz="3600" b="1" dirty="0" err="1" smtClean="0">
                <a:solidFill>
                  <a:srgbClr val="1D3174"/>
                </a:solidFill>
              </a:rPr>
              <a:t>for</a:t>
            </a:r>
            <a:r>
              <a:rPr lang="de-DE" sz="3600" b="1" dirty="0" smtClean="0">
                <a:solidFill>
                  <a:srgbClr val="1D3174"/>
                </a:solidFill>
              </a:rPr>
              <a:t> </a:t>
            </a:r>
            <a:r>
              <a:rPr lang="de-DE" sz="3600" b="1" dirty="0" err="1" smtClean="0">
                <a:solidFill>
                  <a:srgbClr val="1D3174"/>
                </a:solidFill>
              </a:rPr>
              <a:t>your</a:t>
            </a:r>
            <a:r>
              <a:rPr lang="de-DE" sz="3600" b="1" dirty="0" smtClean="0">
                <a:solidFill>
                  <a:srgbClr val="1D3174"/>
                </a:solidFill>
              </a:rPr>
              <a:t> </a:t>
            </a:r>
            <a:r>
              <a:rPr lang="de-DE" sz="3600" b="1" dirty="0" err="1" smtClean="0">
                <a:solidFill>
                  <a:srgbClr val="1D3174"/>
                </a:solidFill>
              </a:rPr>
              <a:t>attention</a:t>
            </a:r>
            <a:r>
              <a:rPr lang="de-DE" sz="3600" b="1" dirty="0" smtClean="0">
                <a:solidFill>
                  <a:srgbClr val="1D3174"/>
                </a:solidFill>
              </a:rPr>
              <a:t>!</a:t>
            </a:r>
            <a:endParaRPr lang="de-DE" sz="3600" b="1" dirty="0">
              <a:solidFill>
                <a:srgbClr val="1D3174"/>
              </a:solidFill>
            </a:endParaRPr>
          </a:p>
        </p:txBody>
      </p:sp>
      <p:pic>
        <p:nvPicPr>
          <p:cNvPr id="10244" name="Picture 2" descr="C:\Users\Carina\AppData\Local\Microsoft\Windows\Temporary Internet Files\Content.Outlook\EPJ962XK\ZEP Logo 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11113"/>
            <a:ext cx="22828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459790" y="5193754"/>
            <a:ext cx="24545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Dr. Semen Chlesberg</a:t>
            </a:r>
            <a:br>
              <a:rPr lang="en-US" sz="1050" dirty="0"/>
            </a:br>
            <a:r>
              <a:rPr lang="en-US" sz="1050" dirty="0"/>
              <a:t>Senior Manager Sales</a:t>
            </a:r>
            <a:br>
              <a:rPr lang="en-US" sz="1050" dirty="0"/>
            </a:br>
            <a:r>
              <a:rPr lang="en-US" sz="1050" dirty="0"/>
              <a:t>Plastic Processors &amp; Rubber Systems</a:t>
            </a:r>
            <a:br>
              <a:rPr lang="en-US" sz="1050" dirty="0"/>
            </a:br>
            <a:r>
              <a:rPr lang="en-US" sz="1050" dirty="0"/>
              <a:t>Tel/Phone: +49 7541 202-1544</a:t>
            </a:r>
            <a:endParaRPr lang="de-DE" sz="1050" dirty="0"/>
          </a:p>
          <a:p>
            <a:r>
              <a:rPr lang="de-DE" sz="1050" dirty="0"/>
              <a:t>Mobile:    </a:t>
            </a:r>
            <a:r>
              <a:rPr lang="de-DE" sz="1050" dirty="0" smtClean="0"/>
              <a:t>   +</a:t>
            </a:r>
            <a:r>
              <a:rPr lang="de-DE" sz="1050" dirty="0"/>
              <a:t>49(0)160 97882941</a:t>
            </a:r>
            <a:br>
              <a:rPr lang="de-DE" sz="1050" dirty="0"/>
            </a:br>
            <a:r>
              <a:rPr lang="de-DE" sz="1050" dirty="0"/>
              <a:t>Fax:        </a:t>
            </a:r>
            <a:r>
              <a:rPr lang="de-DE" sz="1050" dirty="0" smtClean="0"/>
              <a:t>    +</a:t>
            </a:r>
            <a:r>
              <a:rPr lang="de-DE" sz="1050" dirty="0"/>
              <a:t>49 7541 202-1805 </a:t>
            </a:r>
            <a:br>
              <a:rPr lang="de-DE" sz="1050" dirty="0"/>
            </a:br>
            <a:r>
              <a:rPr lang="de-DE" sz="1050" u="sng" dirty="0">
                <a:hlinkClick r:id="rId5"/>
              </a:rPr>
              <a:t>semen.chlesberg@zeppelin.com</a:t>
            </a:r>
            <a:r>
              <a:rPr lang="de-DE" sz="1050" dirty="0"/>
              <a:t/>
            </a:r>
            <a:br>
              <a:rPr lang="de-DE" sz="1050" dirty="0"/>
            </a:br>
            <a:r>
              <a:rPr lang="de-DE" sz="1050" u="sng" dirty="0">
                <a:hlinkClick r:id="rId6"/>
              </a:rPr>
              <a:t>www.zeppelin-systems.com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85658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8" y="1426909"/>
            <a:ext cx="2878182" cy="415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57" y="1396493"/>
            <a:ext cx="2748137" cy="223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36800" y="630000"/>
            <a:ext cx="6955480" cy="493200"/>
          </a:xfrm>
        </p:spPr>
        <p:txBody>
          <a:bodyPr/>
          <a:lstStyle/>
          <a:p>
            <a:r>
              <a:rPr lang="en-GB" dirty="0"/>
              <a:t>Upstream equipment of mixing room – online </a:t>
            </a:r>
            <a:r>
              <a:rPr lang="en-GB" dirty="0" smtClean="0"/>
              <a:t>system</a:t>
            </a:r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2400" dirty="0"/>
              <a:t>R &amp; T  Presentation Technical Details </a:t>
            </a:r>
            <a:endParaRPr lang="de-DE" sz="2400" dirty="0"/>
          </a:p>
        </p:txBody>
      </p:sp>
      <p:pic>
        <p:nvPicPr>
          <p:cNvPr id="10" name="Content Placeholder 3" descr="070119_Nokian_niedrige Auflösung"/>
          <p:cNvPicPr>
            <a:picLocks noGrp="1"/>
          </p:cNvPicPr>
          <p:nvPr>
            <p:ph idx="429496729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344" y="3722688"/>
            <a:ext cx="2798762" cy="1914525"/>
          </a:xfrm>
          <a:noFill/>
          <a:ln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L1060841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9567" y="2286000"/>
            <a:ext cx="2320338" cy="335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400680" y="1282861"/>
            <a:ext cx="26043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And not forget: 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individual units and systems </a:t>
            </a:r>
          </a:p>
          <a:p>
            <a:r>
              <a:rPr lang="en-US" sz="1400" dirty="0" smtClean="0"/>
              <a:t>work at very different conditions</a:t>
            </a:r>
            <a:endParaRPr lang="en-US" sz="14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hlesberg_SCHL\PRÄSENTATIONEN_new\Rubbercon 2015\Basis\Massenbilanz-V111_AS2005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6480"/>
            <a:ext cx="734551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1118" y="1295162"/>
            <a:ext cx="698383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Engineering and Design - basic steps: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flows &amp; balance of materials and selection of  storage/work </a:t>
            </a:r>
            <a:r>
              <a:rPr lang="en-US" sz="1400" dirty="0" err="1" smtClean="0"/>
              <a:t>ing</a:t>
            </a:r>
            <a:r>
              <a:rPr lang="en-US" sz="1400" dirty="0" smtClean="0"/>
              <a:t> volumes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calculation of selected conveying systems, takes in the account requirements of customer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selection and calculation of capacity and dimensions of  individual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selection and design of  interface units, adapters to provide operation of full system</a:t>
            </a:r>
          </a:p>
          <a:p>
            <a:r>
              <a:rPr lang="en-US" sz="1400" dirty="0" smtClean="0"/>
              <a:t> </a:t>
            </a:r>
          </a:p>
          <a:p>
            <a:endParaRPr lang="en-US" sz="1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Carbon Black, Silica and White dosing, weighing and charging of mixer  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2400" dirty="0"/>
              <a:t>R &amp; T  </a:t>
            </a:r>
            <a:r>
              <a:rPr lang="en-GB" sz="2400" dirty="0" smtClean="0"/>
              <a:t>Presentation </a:t>
            </a:r>
            <a:r>
              <a:rPr lang="en-GB" sz="2400" dirty="0"/>
              <a:t>Technical Details </a:t>
            </a:r>
            <a:endParaRPr lang="de-DE" sz="24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hlesberg_SCHL\PRÄSENTATIONEN_new\Rubbercon 2015\Basis\Convey Soft_ZS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22564"/>
            <a:ext cx="7100668" cy="419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IAGR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55" y="4179873"/>
            <a:ext cx="2727467" cy="191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93952" y="775560"/>
            <a:ext cx="6516000" cy="493200"/>
          </a:xfrm>
        </p:spPr>
        <p:txBody>
          <a:bodyPr/>
          <a:lstStyle/>
          <a:p>
            <a:r>
              <a:rPr lang="en-GB" dirty="0"/>
              <a:t>Selection and calculation, design  of conveying systems: dilute/dense phase conveying, capacity &amp; dimensions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2400" dirty="0"/>
              <a:t>R &amp; T  Presentation Technical Details </a:t>
            </a: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1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479339" y="1299957"/>
            <a:ext cx="8183824" cy="4793339"/>
            <a:chOff x="655447" y="1315434"/>
            <a:chExt cx="8841250" cy="5351775"/>
          </a:xfrm>
        </p:grpSpPr>
        <p:pic>
          <p:nvPicPr>
            <p:cNvPr id="11" name="Picture 2" descr="Batchtx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101" y="3940984"/>
              <a:ext cx="4000299" cy="2677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thelot1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5137" y="2010532"/>
              <a:ext cx="4631560" cy="283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hteck 12"/>
            <p:cNvSpPr/>
            <p:nvPr/>
          </p:nvSpPr>
          <p:spPr>
            <a:xfrm>
              <a:off x="674365" y="1315434"/>
              <a:ext cx="3075710" cy="343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GB" sz="1400" b="1" i="1" dirty="0" smtClean="0">
                  <a:latin typeface="Tahoma" pitchFamily="34" charset="0"/>
                  <a:cs typeface="Arial" charset="0"/>
                </a:rPr>
                <a:t>Batch transfer D&amp;W system</a:t>
              </a:r>
              <a:endParaRPr lang="en-GB" sz="1400" b="1" i="1" dirty="0">
                <a:latin typeface="Tahoma" pitchFamily="34" charset="0"/>
                <a:cs typeface="Arial" charset="0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5623093" y="1320618"/>
              <a:ext cx="3421210" cy="584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GB" sz="1400" b="1" i="1" dirty="0" smtClean="0">
                  <a:latin typeface="Tahoma" pitchFamily="34" charset="0"/>
                  <a:cs typeface="Arial" charset="0"/>
                </a:rPr>
                <a:t>Ingredients  transfer D&amp;W system</a:t>
              </a:r>
              <a:endParaRPr lang="en-GB" sz="1400" b="1" i="1" dirty="0">
                <a:latin typeface="Tahoma" pitchFamily="34" charset="0"/>
                <a:cs typeface="Arial" charset="0"/>
              </a:endParaRPr>
            </a:p>
          </p:txBody>
        </p:sp>
        <p:pic>
          <p:nvPicPr>
            <p:cNvPr id="15" name="Picture 4" descr="Infotec_3dModel-0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60" r="27429"/>
            <a:stretch>
              <a:fillRect/>
            </a:stretch>
          </p:blipFill>
          <p:spPr bwMode="auto">
            <a:xfrm>
              <a:off x="6970272" y="4434629"/>
              <a:ext cx="1435756" cy="223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feld 15"/>
            <p:cNvSpPr txBox="1"/>
            <p:nvPr/>
          </p:nvSpPr>
          <p:spPr>
            <a:xfrm>
              <a:off x="655447" y="1725005"/>
              <a:ext cx="4376058" cy="202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u="sng" dirty="0" smtClean="0"/>
                <a:t>Disadvantages or open points: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CB destruction by dilute conveying…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What remains in filter? Check weighing  is no explanation...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Residue in pressure vessel….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Caking in piping….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Recipes, ingredients mixing…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Statement about prescription accuracy…</a:t>
              </a:r>
              <a:endParaRPr lang="en-US" sz="1400" dirty="0">
                <a:effectLst/>
              </a:endParaRPr>
            </a:p>
          </p:txBody>
        </p:sp>
      </p:grp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Concept of carbon black, silica and white filler dosing, weighing and charging of </a:t>
            </a:r>
            <a:r>
              <a:rPr lang="en-GB" dirty="0" smtClean="0"/>
              <a:t>mixer</a:t>
            </a: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Chlesberg_SCHL\VERTRIEB_ AB2008\PROJEKTE_Diverse_TEAM\RuBex\NAVIS_180914RVg_Vorlage\von Devashish_CPK\Unbenannt_V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2" y="2174078"/>
            <a:ext cx="460148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16539112" y="-1286391"/>
            <a:ext cx="225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 </a:t>
            </a:r>
            <a:r>
              <a:rPr lang="de-DE" dirty="0" err="1" smtClean="0"/>
              <a:t>невысокиеnbot</a:t>
            </a:r>
            <a:r>
              <a:rPr lang="de-DE" dirty="0" smtClean="0"/>
              <a:t> like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Main features for technology &amp; design of technical Rubber Mixing </a:t>
            </a:r>
            <a:r>
              <a:rPr lang="en-US" dirty="0" smtClean="0"/>
              <a:t>Room</a:t>
            </a: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endParaRPr lang="de-DE" sz="24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004049" y="1598013"/>
            <a:ext cx="41044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Lower capacity of mixing lines (not as tire plant)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Longer batch cycle time &gt; 3-10 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Big variety of ingredients (bulk materials &amp; fluids)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Big variety of ingredient‘s packing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Big variety of weighing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Frequent changes of recipes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Low cost (2-floors) building rooms (tendency)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Short distance of materials conveying (fines)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Requirement of reduced investment for total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High requirements (like as Tire plant) to quality of mixing!</a:t>
            </a:r>
          </a:p>
          <a:p>
            <a:endParaRPr lang="en-US" sz="14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3" y="4149896"/>
            <a:ext cx="3747790" cy="172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369386" y="4704268"/>
            <a:ext cx="9806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100" dirty="0">
                <a:latin typeface="Arial" charset="0"/>
              </a:rPr>
              <a:t>100 %</a:t>
            </a:r>
            <a:endParaRPr lang="en-US" sz="1100" dirty="0">
              <a:latin typeface="Arial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743200" y="4708285"/>
            <a:ext cx="9336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100" dirty="0" smtClean="0">
                <a:latin typeface="Arial" charset="0"/>
              </a:rPr>
              <a:t>190 </a:t>
            </a:r>
            <a:r>
              <a:rPr lang="en-GB" sz="1100" dirty="0">
                <a:latin typeface="Arial" charset="0"/>
              </a:rPr>
              <a:t>%</a:t>
            </a:r>
            <a:endParaRPr lang="en-US" sz="1100" dirty="0">
              <a:latin typeface="Arial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244993" y="4708285"/>
            <a:ext cx="9336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100" dirty="0">
                <a:latin typeface="Arial" charset="0"/>
              </a:rPr>
              <a:t>8</a:t>
            </a:r>
            <a:r>
              <a:rPr lang="en-GB" sz="1100" dirty="0" smtClean="0">
                <a:latin typeface="Arial" charset="0"/>
              </a:rPr>
              <a:t>0 </a:t>
            </a:r>
            <a:r>
              <a:rPr lang="en-GB" sz="1100" dirty="0">
                <a:latin typeface="Arial" charset="0"/>
              </a:rPr>
              <a:t>%</a:t>
            </a:r>
            <a:endParaRPr lang="en-US" sz="1100" dirty="0">
              <a:latin typeface="Arial" charset="0"/>
            </a:endParaRPr>
          </a:p>
        </p:txBody>
      </p:sp>
      <p:pic>
        <p:nvPicPr>
          <p:cNvPr id="2050" name="Picture 2" descr="D:\Chlesberg_SCHL\PRÄSENTATIONEN_new\Rubbercon 2015\Basis\Layout_SiB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35" y="1826787"/>
            <a:ext cx="3217289" cy="200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hlesberg_SCHL\PRÄSENTATIONEN_new\Rubbercon 2015\Basis\Layout_SiB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22" y="1837643"/>
            <a:ext cx="3383834" cy="199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Chlesberg_SCHL\PRÄSENTATIONEN_new\Rubbercon 2015\Basis\Layout_MeT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34" y="4358742"/>
            <a:ext cx="2636422" cy="166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platzhalter 4"/>
          <p:cNvSpPr txBox="1">
            <a:spLocks/>
          </p:cNvSpPr>
          <p:nvPr/>
        </p:nvSpPr>
        <p:spPr>
          <a:xfrm>
            <a:off x="761999" y="1335600"/>
            <a:ext cx="3898777" cy="493200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0000" indent="-2698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500" indent="-27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0" indent="-27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 smtClean="0"/>
              <a:t>Bags/ Big-Bags unloading, gravimetrical </a:t>
            </a:r>
            <a:r>
              <a:rPr lang="en-GB" sz="1400" dirty="0"/>
              <a:t> </a:t>
            </a:r>
            <a:r>
              <a:rPr lang="en-GB" sz="1400" dirty="0" smtClean="0"/>
              <a:t>handling</a:t>
            </a:r>
            <a:endParaRPr lang="en-GB" sz="1400" dirty="0"/>
          </a:p>
        </p:txBody>
      </p:sp>
      <p:sp>
        <p:nvSpPr>
          <p:cNvPr id="15" name="Textplatzhalter 4"/>
          <p:cNvSpPr txBox="1">
            <a:spLocks/>
          </p:cNvSpPr>
          <p:nvPr/>
        </p:nvSpPr>
        <p:spPr>
          <a:xfrm>
            <a:off x="4713086" y="1323295"/>
            <a:ext cx="4194299" cy="493200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0000" indent="-2698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500" indent="-27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0" indent="-27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 smtClean="0"/>
              <a:t>Bags/Big-Bags unloading, pressure  pneumatic  conveying</a:t>
            </a:r>
            <a:endParaRPr lang="en-GB" sz="1400" dirty="0"/>
          </a:p>
        </p:txBody>
      </p:sp>
      <p:sp>
        <p:nvSpPr>
          <p:cNvPr id="16" name="Textplatzhalter 4"/>
          <p:cNvSpPr txBox="1">
            <a:spLocks/>
          </p:cNvSpPr>
          <p:nvPr/>
        </p:nvSpPr>
        <p:spPr>
          <a:xfrm>
            <a:off x="4711821" y="3886264"/>
            <a:ext cx="3898777" cy="493200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0000" indent="-2698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500" indent="-27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0" indent="-27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 smtClean="0"/>
              <a:t>Bags/Big-Bags unloading, suction pneumatic  conveying</a:t>
            </a:r>
            <a:endParaRPr lang="en-GB" sz="1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Carbon Black, Silica and White dosing, weighing and charging of </a:t>
            </a:r>
            <a:r>
              <a:rPr lang="en-GB" dirty="0" smtClean="0"/>
              <a:t>mixer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R &amp; T Presentation Technical Details </a:t>
            </a:r>
            <a:br>
              <a:rPr lang="en-GB" sz="2400" dirty="0"/>
            </a:b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technology of raw materials handling for technical rubber plants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B236-A893-418D-9847-ECC413FB1ACD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lagenbau-Industrial Solutions">
  <a:themeElements>
    <a:clrScheme name="Benutzerdefiniert 45">
      <a:dk1>
        <a:srgbClr val="575656"/>
      </a:dk1>
      <a:lt1>
        <a:srgbClr val="FFFFFF"/>
      </a:lt1>
      <a:dk2>
        <a:srgbClr val="5D686D"/>
      </a:dk2>
      <a:lt2>
        <a:srgbClr val="FFFFFF"/>
      </a:lt2>
      <a:accent1>
        <a:srgbClr val="1D3174"/>
      </a:accent1>
      <a:accent2>
        <a:srgbClr val="FFCD11"/>
      </a:accent2>
      <a:accent3>
        <a:srgbClr val="BB2C05"/>
      </a:accent3>
      <a:accent4>
        <a:srgbClr val="308254"/>
      </a:accent4>
      <a:accent5>
        <a:srgbClr val="84B1BD"/>
      </a:accent5>
      <a:accent6>
        <a:srgbClr val="5D686D"/>
      </a:accent6>
      <a:hlink>
        <a:srgbClr val="30373A"/>
      </a:hlink>
      <a:folHlink>
        <a:srgbClr val="30373A"/>
      </a:folHlink>
    </a:clrScheme>
    <a:fontScheme name="Bau-und_Ladmaschinen_Stapl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2467</Words>
  <Application>Microsoft Office PowerPoint</Application>
  <PresentationFormat>Bildschirmpräsentation (4:3)</PresentationFormat>
  <Paragraphs>602</Paragraphs>
  <Slides>36</Slides>
  <Notes>19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37" baseType="lpstr">
      <vt:lpstr>Anlagenbau-Industrial Solutions</vt:lpstr>
      <vt:lpstr>PowerPoint-Präsentation</vt:lpstr>
      <vt:lpstr>Plant  Engineering  for  „Rubber &amp; Tire“  Applications </vt:lpstr>
      <vt:lpstr>Plant  Engineering  for  „Rubber &amp; Tire“  Applications </vt:lpstr>
      <vt:lpstr> R &amp; T  Presentation Technical Details </vt:lpstr>
      <vt:lpstr> R &amp; T  Presentation Technical Details </vt:lpstr>
      <vt:lpstr> R &amp; T  Presentation Technical Details </vt:lpstr>
      <vt:lpstr>R &amp; T Presentation Technical Details </vt:lpstr>
      <vt:lpstr>R &amp; T Presentation Technical Details </vt:lpstr>
      <vt:lpstr>R &amp; T Presentation Technical Details  </vt:lpstr>
      <vt:lpstr> R &amp; T  Presentation Technical Details </vt:lpstr>
      <vt:lpstr> R &amp; T  Presentation Technical Details </vt:lpstr>
      <vt:lpstr> R &amp; T  Presentation Technical Details </vt:lpstr>
      <vt:lpstr>R &amp; T Presentation Technical Details </vt:lpstr>
      <vt:lpstr>R &amp; T Presentation Technical Details </vt:lpstr>
      <vt:lpstr>R &amp; T  Presentation Technical Details </vt:lpstr>
      <vt:lpstr> R &amp; T 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R &amp; T Presentation Technical Details </vt:lpstr>
      <vt:lpstr>PowerPoint-Präsentation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Carina Witt</dc:creator>
  <cp:lastModifiedBy>Chlesberg, Semen</cp:lastModifiedBy>
  <cp:revision>58</cp:revision>
  <cp:lastPrinted>2016-01-27T10:31:43Z</cp:lastPrinted>
  <dcterms:created xsi:type="dcterms:W3CDTF">2013-07-10T15:50:14Z</dcterms:created>
  <dcterms:modified xsi:type="dcterms:W3CDTF">2016-01-27T10:37:44Z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467021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D5.1.4</vt:lpwstr>
  </property>
</Properties>
</file>